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Raleway"/>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aleway-bold.fntdata"/><Relationship Id="rId10" Type="http://schemas.openxmlformats.org/officeDocument/2006/relationships/slide" Target="slides/slide6.xml"/><Relationship Id="rId32" Type="http://schemas.openxmlformats.org/officeDocument/2006/relationships/font" Target="fonts/Raleway-regular.fntdata"/><Relationship Id="rId13" Type="http://schemas.openxmlformats.org/officeDocument/2006/relationships/slide" Target="slides/slide9.xml"/><Relationship Id="rId35" Type="http://schemas.openxmlformats.org/officeDocument/2006/relationships/font" Target="fonts/Raleway-boldItalic.fntdata"/><Relationship Id="rId12" Type="http://schemas.openxmlformats.org/officeDocument/2006/relationships/slide" Target="slides/slide8.xml"/><Relationship Id="rId34" Type="http://schemas.openxmlformats.org/officeDocument/2006/relationships/font" Target="fonts/Raleway-italic.fntdata"/><Relationship Id="rId15" Type="http://schemas.openxmlformats.org/officeDocument/2006/relationships/slide" Target="slides/slide11.xml"/><Relationship Id="rId37" Type="http://schemas.openxmlformats.org/officeDocument/2006/relationships/font" Target="fonts/Lato-bold.fntdata"/><Relationship Id="rId14" Type="http://schemas.openxmlformats.org/officeDocument/2006/relationships/slide" Target="slides/slide10.xml"/><Relationship Id="rId36" Type="http://schemas.openxmlformats.org/officeDocument/2006/relationships/font" Target="fonts/Lato-regular.fntdata"/><Relationship Id="rId17" Type="http://schemas.openxmlformats.org/officeDocument/2006/relationships/slide" Target="slides/slide13.xml"/><Relationship Id="rId39" Type="http://schemas.openxmlformats.org/officeDocument/2006/relationships/font" Target="fonts/Lato-boldItalic.fntdata"/><Relationship Id="rId16" Type="http://schemas.openxmlformats.org/officeDocument/2006/relationships/slide" Target="slides/slide12.xml"/><Relationship Id="rId38" Type="http://schemas.openxmlformats.org/officeDocument/2006/relationships/font" Target="fonts/Lato-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We chose modern, innovative frameworks to build an extensible </a:t>
            </a:r>
            <a:r>
              <a:rPr b="1" lang="en-GB" sz="1200">
                <a:solidFill>
                  <a:srgbClr val="222222"/>
                </a:solidFill>
                <a:highlight>
                  <a:srgbClr val="FFFFFF"/>
                </a:highlight>
              </a:rPr>
              <a:t>Performant</a:t>
            </a:r>
            <a:r>
              <a:rPr lang="en-GB" sz="1200">
                <a:solidFill>
                  <a:srgbClr val="222222"/>
                </a:solidFill>
                <a:highlight>
                  <a:srgbClr val="FFFFFF"/>
                </a:highlight>
              </a:rPr>
              <a:t> </a:t>
            </a:r>
            <a:r>
              <a:rPr lang="en-GB"/>
              <a:t>solution which is ready to deploy, rather than a prebuilt web pack or something hacked together</a:t>
            </a:r>
            <a:endParaRPr/>
          </a:p>
          <a:p>
            <a:pPr indent="0" lvl="0" marL="0">
              <a:spcBef>
                <a:spcPts val="0"/>
              </a:spcBef>
              <a:spcAft>
                <a:spcPts val="0"/>
              </a:spcAft>
              <a:buNone/>
            </a:pPr>
            <a:r>
              <a:rPr lang="en-GB"/>
              <a:t>Angular5: is a brand new tech and we were super excited to use as it is such a modular innovative solution </a:t>
            </a:r>
            <a:endParaRPr/>
          </a:p>
          <a:p>
            <a:pPr indent="0" lvl="0" marL="0">
              <a:spcBef>
                <a:spcPts val="0"/>
              </a:spcBef>
              <a:spcAft>
                <a:spcPts val="0"/>
              </a:spcAft>
              <a:buNone/>
            </a:pPr>
            <a:r>
              <a:rPr lang="en-GB"/>
              <a:t>webPack is module builder</a:t>
            </a:r>
            <a:endParaRPr/>
          </a:p>
          <a:p>
            <a:pPr indent="0" lvl="0" marL="0">
              <a:spcBef>
                <a:spcPts val="0"/>
              </a:spcBef>
              <a:spcAft>
                <a:spcPts val="0"/>
              </a:spcAft>
              <a:buNone/>
            </a:pPr>
            <a:r>
              <a:rPr lang="en-GB"/>
              <a:t>NodeJs is a Javascript server runtime environment</a:t>
            </a:r>
            <a:endParaRPr/>
          </a:p>
          <a:p>
            <a:pPr indent="0" lvl="0" marL="0">
              <a:spcBef>
                <a:spcPts val="0"/>
              </a:spcBef>
              <a:spcAft>
                <a:spcPts val="0"/>
              </a:spcAft>
              <a:buNone/>
            </a:pPr>
            <a:r>
              <a:rPr lang="en-GB"/>
              <a:t>MongoDB is a NoSQL database</a:t>
            </a:r>
            <a:endParaRPr/>
          </a:p>
          <a:p>
            <a:pPr indent="0" lvl="0" marL="0">
              <a:spcBef>
                <a:spcPts val="0"/>
              </a:spcBef>
              <a:spcAft>
                <a:spcPts val="0"/>
              </a:spcAft>
              <a:buNone/>
            </a:pPr>
            <a:r>
              <a:rPr lang="en-GB"/>
              <a:t>Bootstrap4 is the newest bootstrap styling solution.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98450" lvl="0" marL="457200">
              <a:spcBef>
                <a:spcPts val="0"/>
              </a:spcBef>
              <a:spcAft>
                <a:spcPts val="0"/>
              </a:spcAft>
              <a:buSzPts val="1100"/>
              <a:buChar char="-"/>
            </a:pPr>
            <a:r>
              <a:rPr lang="en-GB"/>
              <a:t>Taskr utilizes googles 0Auth login for a secure and personalized login</a:t>
            </a:r>
            <a:endParaRPr/>
          </a:p>
          <a:p>
            <a:pPr indent="-298450" lvl="0" marL="457200" rtl="0">
              <a:spcBef>
                <a:spcPts val="0"/>
              </a:spcBef>
              <a:spcAft>
                <a:spcPts val="0"/>
              </a:spcAft>
              <a:buSzPts val="1100"/>
              <a:buChar char="-"/>
            </a:pPr>
            <a:r>
              <a:rPr lang="en-GB"/>
              <a:t>Along with this we have quick and easy access to a wide variety of </a:t>
            </a:r>
            <a:r>
              <a:rPr lang="en-GB"/>
              <a:t>integrated</a:t>
            </a:r>
            <a:r>
              <a:rPr lang="en-GB"/>
              <a:t> features to </a:t>
            </a:r>
            <a:r>
              <a:rPr lang="en-GB"/>
              <a:t>supplement</a:t>
            </a:r>
            <a:r>
              <a:rPr lang="en-GB"/>
              <a:t> our own apps functionality</a:t>
            </a:r>
            <a:endParaRPr/>
          </a:p>
          <a:p>
            <a:pPr indent="-298450" lvl="0" marL="457200" rtl="0">
              <a:spcBef>
                <a:spcPts val="0"/>
              </a:spcBef>
              <a:spcAft>
                <a:spcPts val="0"/>
              </a:spcAft>
              <a:buSzPts val="1100"/>
              <a:buChar char="-"/>
            </a:pPr>
            <a:r>
              <a:rPr lang="en-GB"/>
              <a:t>By associating our own used model with google account we can persist user data based on login across application and session</a:t>
            </a:r>
            <a:endParaRPr/>
          </a:p>
          <a:p>
            <a:pPr indent="-298450" lvl="0" marL="457200" rtl="0">
              <a:spcBef>
                <a:spcPts val="0"/>
              </a:spcBef>
              <a:spcAft>
                <a:spcPts val="0"/>
              </a:spcAft>
              <a:buSzPts val="1100"/>
              <a:buChar char="-"/>
            </a:pPr>
            <a:r>
              <a:rPr lang="en-GB"/>
              <a:t>Login provides validation and removes necessity for account setup - skip the setup and keep the functionality easy choice</a:t>
            </a:r>
            <a:endParaRPr/>
          </a:p>
          <a:p>
            <a:pPr indent="-298450" lvl="0" marL="457200" rtl="0">
              <a:spcBef>
                <a:spcPts val="0"/>
              </a:spcBef>
              <a:spcAft>
                <a:spcPts val="0"/>
              </a:spcAft>
              <a:buSzPts val="1100"/>
              <a:buChar char="-"/>
            </a:pPr>
            <a:r>
              <a:rPr lang="en-GB"/>
              <a:t>f</a:t>
            </a:r>
            <a:r>
              <a:rPr lang="en-GB"/>
              <a:t>urther  this allows taskr to feel </a:t>
            </a:r>
            <a:r>
              <a:rPr lang="en-GB"/>
              <a:t>familiar</a:t>
            </a:r>
            <a:r>
              <a:rPr lang="en-GB"/>
              <a:t> by using associating this with your google credentials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Mongodb non relational database</a:t>
            </a:r>
            <a:endParaRPr/>
          </a:p>
          <a:p>
            <a:pPr indent="0" lvl="0" marL="0">
              <a:spcBef>
                <a:spcPts val="0"/>
              </a:spcBef>
              <a:spcAft>
                <a:spcPts val="0"/>
              </a:spcAft>
              <a:buNone/>
            </a:pPr>
            <a:r>
              <a:rPr lang="en-GB"/>
              <a:t>Designed models to share between backend and frontend</a:t>
            </a:r>
            <a:endParaRPr/>
          </a:p>
          <a:p>
            <a:pPr indent="0" lvl="0" marL="0">
              <a:spcBef>
                <a:spcPts val="0"/>
              </a:spcBef>
              <a:spcAft>
                <a:spcPts val="0"/>
              </a:spcAft>
              <a:buNone/>
            </a:pPr>
            <a:r>
              <a:rPr lang="en-GB"/>
              <a:t>User owns lists of different objects</a:t>
            </a:r>
            <a:endParaRPr/>
          </a:p>
          <a:p>
            <a:pPr indent="0" lvl="0" marL="0">
              <a:spcBef>
                <a:spcPts val="0"/>
              </a:spcBef>
              <a:spcAft>
                <a:spcPts val="0"/>
              </a:spcAft>
              <a:buNone/>
            </a:pPr>
            <a:r>
              <a:rPr lang="en-GB"/>
              <a:t>Creator is the user’s id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Frontend/client can consume JSON response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Shape 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5" name="Shape 2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Here is a quick overview of our time management, tried to check in every hour/two. Making a robust, </a:t>
            </a:r>
            <a:r>
              <a:rPr lang="en-GB"/>
              <a:t>scalable</a:t>
            </a:r>
            <a:r>
              <a:rPr lang="en-GB"/>
              <a:t> backend took up most of the time, and once that was developed things quickly began to fall together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lt2"/>
        </a:solidFill>
      </p:bgPr>
    </p:bg>
    <p:spTree>
      <p:nvGrpSpPr>
        <p:cNvPr id="9"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14" name="Shape 14"/>
          <p:cNvSpPr txBox="1"/>
          <p:nvPr>
            <p:ph type="ctrTitle"/>
          </p:nvPr>
        </p:nvSpPr>
        <p:spPr>
          <a:xfrm>
            <a:off x="729450" y="1322450"/>
            <a:ext cx="7688100" cy="1664700"/>
          </a:xfrm>
          <a:prstGeom prst="rect">
            <a:avLst/>
          </a:prstGeom>
        </p:spPr>
        <p:txBody>
          <a:bodyPr anchorCtr="0" anchor="t" bIns="91425" lIns="91425"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Shape 15"/>
          <p:cNvSpPr txBox="1"/>
          <p:nvPr>
            <p:ph idx="1" type="subTitle"/>
          </p:nvPr>
        </p:nvSpPr>
        <p:spPr>
          <a:xfrm>
            <a:off x="729627" y="3172900"/>
            <a:ext cx="7688100" cy="541200"/>
          </a:xfrm>
          <a:prstGeom prst="rect">
            <a:avLst/>
          </a:prstGeom>
        </p:spPr>
        <p:txBody>
          <a:bodyPr anchorCtr="0" anchor="t" bIns="91425" lIns="91425"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Shape 16"/>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bg>
      <p:bgPr>
        <a:solidFill>
          <a:schemeClr val="dk1"/>
        </a:solidFill>
      </p:bgPr>
    </p:bg>
    <p:spTree>
      <p:nvGrpSpPr>
        <p:cNvPr id="73"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76" name="Shape 76"/>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77" name="Shape 77"/>
          <p:cNvSpPr txBox="1"/>
          <p:nvPr>
            <p:ph type="title"/>
          </p:nvPr>
        </p:nvSpPr>
        <p:spPr>
          <a:xfrm>
            <a:off x="729450" y="733950"/>
            <a:ext cx="7688400" cy="1244700"/>
          </a:xfrm>
          <a:prstGeom prst="rect">
            <a:avLst/>
          </a:prstGeom>
        </p:spPr>
        <p:txBody>
          <a:bodyPr anchorCtr="0" anchor="t" bIns="91425" lIns="91425"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p:txBody>
      </p:sp>
      <p:sp>
        <p:nvSpPr>
          <p:cNvPr id="78" name="Shape 78"/>
          <p:cNvSpPr txBox="1"/>
          <p:nvPr>
            <p:ph idx="1" type="body"/>
          </p:nvPr>
        </p:nvSpPr>
        <p:spPr>
          <a:xfrm>
            <a:off x="729450" y="2272888"/>
            <a:ext cx="7688400" cy="1580400"/>
          </a:xfrm>
          <a:prstGeom prst="rect">
            <a:avLst/>
          </a:prstGeom>
        </p:spPr>
        <p:txBody>
          <a:bodyPr anchorCtr="0" anchor="t" bIns="91425" lIns="91425"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Shape 7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GB">
                <a:solidFill>
                  <a:schemeClr val="lt1"/>
                </a:solidFill>
              </a:rPr>
              <a:t>‹#›</a:t>
            </a:fld>
            <a:endParaRPr>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80" name="Shape 80"/>
        <p:cNvGrpSpPr/>
        <p:nvPr/>
      </p:nvGrpSpPr>
      <p:grpSpPr>
        <a:xfrm>
          <a:off x="0" y="0"/>
          <a:ext cx="0" cy="0"/>
          <a:chOff x="0" y="0"/>
          <a:chExt cx="0" cy="0"/>
        </a:xfrm>
      </p:grpSpPr>
      <p:sp>
        <p:nvSpPr>
          <p:cNvPr id="81" name="Shape 81"/>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7"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0" name="Shape 20"/>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21" name="Shape 21"/>
          <p:cNvSpPr txBox="1"/>
          <p:nvPr>
            <p:ph type="title"/>
          </p:nvPr>
        </p:nvSpPr>
        <p:spPr>
          <a:xfrm>
            <a:off x="729450" y="1322450"/>
            <a:ext cx="7688400" cy="1518600"/>
          </a:xfrm>
          <a:prstGeom prst="rect">
            <a:avLst/>
          </a:prstGeom>
        </p:spPr>
        <p:txBody>
          <a:bodyPr anchorCtr="0" anchor="t" bIns="91425" lIns="91425"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Shape 2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GB">
                <a:solidFill>
                  <a:schemeClr val="lt1"/>
                </a:solidFill>
              </a:rPr>
              <a:t>‹#›</a:t>
            </a:fld>
            <a:endParaRPr>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3"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28" name="Shape 28"/>
          <p:cNvSpPr txBox="1"/>
          <p:nvPr>
            <p:ph type="title"/>
          </p:nvPr>
        </p:nvSpPr>
        <p:spPr>
          <a:xfrm>
            <a:off x="729450" y="1318650"/>
            <a:ext cx="7688700" cy="535200"/>
          </a:xfrm>
          <a:prstGeom prst="rect">
            <a:avLst/>
          </a:prstGeom>
        </p:spPr>
        <p:txBody>
          <a:bodyPr anchorCtr="0" anchor="t" bIns="91425" lIns="91425"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Shape 29"/>
          <p:cNvSpPr txBox="1"/>
          <p:nvPr>
            <p:ph idx="1" type="body"/>
          </p:nvPr>
        </p:nvSpPr>
        <p:spPr>
          <a:xfrm>
            <a:off x="729450" y="2078875"/>
            <a:ext cx="7688700" cy="2261100"/>
          </a:xfrm>
          <a:prstGeom prst="rect">
            <a:avLst/>
          </a:prstGeom>
        </p:spPr>
        <p:txBody>
          <a:bodyPr anchorCtr="0" anchor="t" bIns="91425" lIns="91425"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Shape 3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3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35" name="Shape 35"/>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36" name="Shape 36"/>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Shape 37"/>
          <p:cNvSpPr txBox="1"/>
          <p:nvPr>
            <p:ph idx="1" type="body"/>
          </p:nvPr>
        </p:nvSpPr>
        <p:spPr>
          <a:xfrm>
            <a:off x="729325" y="2078875"/>
            <a:ext cx="3774300" cy="2261100"/>
          </a:xfrm>
          <a:prstGeom prst="rect">
            <a:avLst/>
          </a:prstGeom>
        </p:spPr>
        <p:txBody>
          <a:bodyPr anchorCtr="0" anchor="t" bIns="91425" lIns="91425"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Shape 38"/>
          <p:cNvSpPr txBox="1"/>
          <p:nvPr>
            <p:ph idx="2" type="body"/>
          </p:nvPr>
        </p:nvSpPr>
        <p:spPr>
          <a:xfrm>
            <a:off x="4643604" y="2078875"/>
            <a:ext cx="3774300" cy="2261100"/>
          </a:xfrm>
          <a:prstGeom prst="rect">
            <a:avLst/>
          </a:prstGeom>
        </p:spPr>
        <p:txBody>
          <a:bodyPr anchorCtr="0" anchor="t" bIns="91425" lIns="91425"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Shape 3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40"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44" name="Shape 44"/>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729450" y="1318650"/>
            <a:ext cx="7688400" cy="535200"/>
          </a:xfrm>
          <a:prstGeom prst="rect">
            <a:avLst/>
          </a:prstGeom>
        </p:spPr>
        <p:txBody>
          <a:bodyPr anchorCtr="0" anchor="t" bIns="91425" lIns="91425"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Shape 46"/>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47"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51" name="Shape 51"/>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730000" y="1318650"/>
            <a:ext cx="3300900" cy="1381500"/>
          </a:xfrm>
          <a:prstGeom prst="rect">
            <a:avLst/>
          </a:prstGeom>
        </p:spPr>
        <p:txBody>
          <a:bodyPr anchorCtr="0" anchor="t" bIns="91425" lIns="91425"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Shape 53"/>
          <p:cNvSpPr txBox="1"/>
          <p:nvPr>
            <p:ph idx="1" type="body"/>
          </p:nvPr>
        </p:nvSpPr>
        <p:spPr>
          <a:xfrm>
            <a:off x="721225" y="2781725"/>
            <a:ext cx="3300900" cy="1597500"/>
          </a:xfrm>
          <a:prstGeom prst="rect">
            <a:avLst/>
          </a:prstGeom>
        </p:spPr>
        <p:txBody>
          <a:bodyPr anchorCtr="0" anchor="t" bIns="91425" lIns="91425"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55"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58" name="Shape 58"/>
            <p:cNvSpPr/>
            <p:nvPr/>
          </p:nvSpPr>
          <p:spPr>
            <a:xfrm rot="-5400000">
              <a:off x="4836311" y="2333254"/>
              <a:ext cx="25200" cy="536700"/>
            </a:xfrm>
            <a:prstGeom prst="rect">
              <a:avLst/>
            </a:prstGeom>
            <a:solidFill>
              <a:schemeClr val="lt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59" name="Shape 59"/>
          <p:cNvSpPr txBox="1"/>
          <p:nvPr>
            <p:ph type="title"/>
          </p:nvPr>
        </p:nvSpPr>
        <p:spPr>
          <a:xfrm>
            <a:off x="729450" y="864300"/>
            <a:ext cx="7021200" cy="2985000"/>
          </a:xfrm>
          <a:prstGeom prst="rect">
            <a:avLst/>
          </a:prstGeom>
        </p:spPr>
        <p:txBody>
          <a:bodyPr anchorCtr="0" anchor="ctr" bIns="91425" lIns="91425"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Shape 60"/>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GB">
                <a:solidFill>
                  <a:schemeClr val="lt1"/>
                </a:solidFill>
              </a:rPr>
              <a:t>‹#›</a:t>
            </a:fld>
            <a:endParaRPr>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6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sp>
          <p:nvSpPr>
            <p:cNvPr id="65" name="Shape 65"/>
            <p:cNvSpPr/>
            <p:nvPr/>
          </p:nvSpPr>
          <p:spPr>
            <a:xfrm rot="-5400000">
              <a:off x="4836311" y="2333254"/>
              <a:ext cx="25200" cy="536700"/>
            </a:xfrm>
            <a:prstGeom prst="rect">
              <a:avLst/>
            </a:prstGeom>
            <a:solidFill>
              <a:schemeClr val="dk1"/>
            </a:solidFill>
            <a:ln>
              <a:noFill/>
            </a:ln>
          </p:spPr>
          <p:txBody>
            <a:bodyPr anchorCtr="0" anchor="ctr" bIns="91425" lIns="91425"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730000" y="1318650"/>
            <a:ext cx="3300900" cy="1687200"/>
          </a:xfrm>
          <a:prstGeom prst="rect">
            <a:avLst/>
          </a:prstGeom>
        </p:spPr>
        <p:txBody>
          <a:bodyPr anchorCtr="0" anchor="t" bIns="91425" lIns="91425"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Shape 67"/>
          <p:cNvSpPr txBox="1"/>
          <p:nvPr>
            <p:ph idx="1" type="subTitle"/>
          </p:nvPr>
        </p:nvSpPr>
        <p:spPr>
          <a:xfrm>
            <a:off x="724950" y="3161525"/>
            <a:ext cx="3300900" cy="759000"/>
          </a:xfrm>
          <a:prstGeom prst="rect">
            <a:avLst/>
          </a:prstGeom>
        </p:spPr>
        <p:txBody>
          <a:bodyPr anchorCtr="0" anchor="t" bIns="91425" lIns="91425"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Shape 68"/>
          <p:cNvSpPr txBox="1"/>
          <p:nvPr>
            <p:ph idx="2" type="body"/>
          </p:nvPr>
        </p:nvSpPr>
        <p:spPr>
          <a:xfrm>
            <a:off x="5174225" y="1352625"/>
            <a:ext cx="3374400" cy="3025500"/>
          </a:xfrm>
          <a:prstGeom prst="rect">
            <a:avLst/>
          </a:prstGeom>
        </p:spPr>
        <p:txBody>
          <a:bodyPr anchorCtr="0" anchor="t" bIns="91425" lIns="91425"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Shape 69"/>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70" name="Shape 70"/>
        <p:cNvGrpSpPr/>
        <p:nvPr/>
      </p:nvGrpSpPr>
      <p:grpSpPr>
        <a:xfrm>
          <a:off x="0" y="0"/>
          <a:ext cx="0" cy="0"/>
          <a:chOff x="0" y="0"/>
          <a:chExt cx="0" cy="0"/>
        </a:xfrm>
      </p:grpSpPr>
      <p:sp>
        <p:nvSpPr>
          <p:cNvPr id="71" name="Shape 71"/>
          <p:cNvSpPr txBox="1"/>
          <p:nvPr>
            <p:ph idx="1" type="body"/>
          </p:nvPr>
        </p:nvSpPr>
        <p:spPr>
          <a:xfrm>
            <a:off x="724950" y="4372551"/>
            <a:ext cx="7697400" cy="460500"/>
          </a:xfrm>
          <a:prstGeom prst="rect">
            <a:avLst/>
          </a:prstGeom>
        </p:spPr>
        <p:txBody>
          <a:bodyPr anchorCtr="0" anchor="ctr" bIns="91425" lIns="91425" rIns="91425" wrap="square" tIns="91425"/>
          <a:lstStyle>
            <a:lvl1pPr indent="-228600" lvl="0" marL="457200">
              <a:lnSpc>
                <a:spcPct val="100000"/>
              </a:lnSpc>
              <a:spcBef>
                <a:spcPts val="0"/>
              </a:spcBef>
              <a:spcAft>
                <a:spcPts val="0"/>
              </a:spcAft>
              <a:buSzPts val="1300"/>
              <a:buNone/>
              <a:defRPr/>
            </a:lvl1pPr>
          </a:lstStyle>
          <a:p/>
        </p:txBody>
      </p:sp>
      <p:sp>
        <p:nvSpPr>
          <p:cNvPr id="72" name="Shape 72"/>
          <p:cNvSpPr txBox="1"/>
          <p:nvPr>
            <p:ph idx="12" type="sldNum"/>
          </p:nvPr>
        </p:nvSpPr>
        <p:spPr>
          <a:xfrm>
            <a:off x="8536302" y="4749851"/>
            <a:ext cx="548700" cy="393600"/>
          </a:xfrm>
          <a:prstGeom prst="rect">
            <a:avLst/>
          </a:prstGeom>
        </p:spPr>
        <p:txBody>
          <a:bodyPr anchorCtr="0" anchor="ctr" bIns="91425" lIns="91425"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rIns="91425" wrap="square" tIns="91425">
            <a:noAutofit/>
          </a:bodyPr>
          <a:lstStyle/>
          <a:p>
            <a:pPr indent="0" lvl="0" marL="0" algn="r">
              <a:spcBef>
                <a:spcPts val="0"/>
              </a:spcBef>
              <a:spcAft>
                <a:spcPts val="0"/>
              </a:spcAft>
              <a:buNone/>
            </a:pPr>
            <a:fld id="{00000000-1234-1234-1234-123412341234}" type="slidenum">
              <a:rPr lang="en-GB" sz="1000">
                <a:solidFill>
                  <a:schemeClr val="accent1"/>
                </a:solidFill>
                <a:latin typeface="Lato"/>
                <a:ea typeface="Lato"/>
                <a:cs typeface="Lato"/>
                <a:sym typeface="Lato"/>
              </a:rPr>
              <a:t>‹#›</a:t>
            </a:fld>
            <a:endParaRPr sz="1000">
              <a:solidFill>
                <a:schemeClr val="accent1"/>
              </a:solidFill>
              <a:latin typeface="Lato"/>
              <a:ea typeface="Lato"/>
              <a:cs typeface="Lato"/>
              <a:sym typeface="La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6.png"/><Relationship Id="rId7"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ctrTitle"/>
          </p:nvPr>
        </p:nvSpPr>
        <p:spPr>
          <a:xfrm>
            <a:off x="653250" y="1322450"/>
            <a:ext cx="7688100" cy="1664700"/>
          </a:xfrm>
          <a:prstGeom prst="rect">
            <a:avLst/>
          </a:prstGeom>
        </p:spPr>
        <p:txBody>
          <a:bodyPr anchorCtr="0" anchor="t" bIns="91425" lIns="91425" rIns="91425" wrap="square" tIns="91425">
            <a:noAutofit/>
          </a:bodyPr>
          <a:lstStyle/>
          <a:p>
            <a:pPr indent="0" lvl="0" marL="0" rtl="0">
              <a:spcBef>
                <a:spcPts val="0"/>
              </a:spcBef>
              <a:spcAft>
                <a:spcPts val="0"/>
              </a:spcAft>
              <a:buNone/>
            </a:pPr>
            <a:r>
              <a:rPr b="0" lang="en-GB"/>
              <a:t>Good</a:t>
            </a:r>
            <a:r>
              <a:rPr lang="en-GB"/>
              <a:t> </a:t>
            </a:r>
            <a:r>
              <a:rPr lang="en-GB"/>
              <a:t>morning</a:t>
            </a:r>
            <a:r>
              <a:rPr lang="en-GB"/>
              <a:t>.</a:t>
            </a:r>
            <a:endParaRPr/>
          </a:p>
        </p:txBody>
      </p:sp>
      <p:sp>
        <p:nvSpPr>
          <p:cNvPr id="87" name="Shape 87"/>
          <p:cNvSpPr txBox="1"/>
          <p:nvPr>
            <p:ph idx="1" type="subTitle"/>
          </p:nvPr>
        </p:nvSpPr>
        <p:spPr>
          <a:xfrm>
            <a:off x="729627" y="3172900"/>
            <a:ext cx="7688100" cy="541200"/>
          </a:xfrm>
          <a:prstGeom prst="rect">
            <a:avLst/>
          </a:prstGeom>
        </p:spPr>
        <p:txBody>
          <a:bodyPr anchorCtr="0" anchor="t" bIns="91425" lIns="91425" rIns="91425" wrap="square" tIns="91425">
            <a:noAutofit/>
          </a:bodyPr>
          <a:lstStyle/>
          <a:p>
            <a:pPr indent="0" lvl="0" marL="0" rtl="0">
              <a:spcBef>
                <a:spcPts val="0"/>
              </a:spcBef>
              <a:spcAft>
                <a:spcPts val="0"/>
              </a:spcAft>
              <a:buNone/>
            </a:pPr>
            <a:r>
              <a:rPr lang="en-GB"/>
              <a:t>Programming - WEC 2018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727800" y="4658000"/>
            <a:ext cx="7688400" cy="5352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“The Whiteboard”</a:t>
            </a:r>
            <a:endParaRPr/>
          </a:p>
        </p:txBody>
      </p:sp>
      <p:pic>
        <p:nvPicPr>
          <p:cNvPr id="179" name="Shape 179"/>
          <p:cNvPicPr preferRelativeResize="0"/>
          <p:nvPr/>
        </p:nvPicPr>
        <p:blipFill>
          <a:blip r:embed="rId3">
            <a:alphaModFix/>
          </a:blip>
          <a:stretch>
            <a:fillRect/>
          </a:stretch>
        </p:blipFill>
        <p:spPr>
          <a:xfrm>
            <a:off x="2536576" y="558125"/>
            <a:ext cx="4070848" cy="4027249"/>
          </a:xfrm>
          <a:prstGeom prst="rect">
            <a:avLst/>
          </a:prstGeom>
          <a:noFill/>
          <a:ln cap="flat" cmpd="sng" w="28575">
            <a:solidFill>
              <a:srgbClr val="CCCCCC"/>
            </a:solidFill>
            <a:prstDash val="solid"/>
            <a:round/>
            <a:headEnd len="med" w="med" type="none"/>
            <a:tailEnd len="med" w="med"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The Tech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729450" y="1318650"/>
            <a:ext cx="3258600" cy="5352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Tech Stack</a:t>
            </a:r>
            <a:endParaRPr/>
          </a:p>
        </p:txBody>
      </p:sp>
      <p:sp>
        <p:nvSpPr>
          <p:cNvPr id="190" name="Shape 190"/>
          <p:cNvSpPr txBox="1"/>
          <p:nvPr>
            <p:ph idx="1" type="body"/>
          </p:nvPr>
        </p:nvSpPr>
        <p:spPr>
          <a:xfrm>
            <a:off x="729450" y="2078875"/>
            <a:ext cx="3380100" cy="2261100"/>
          </a:xfrm>
          <a:prstGeom prst="rect">
            <a:avLst/>
          </a:prstGeom>
        </p:spPr>
        <p:txBody>
          <a:bodyPr anchorCtr="0" anchor="t" bIns="91425" lIns="91425" rIns="91425" wrap="square" tIns="91425">
            <a:noAutofit/>
          </a:bodyPr>
          <a:lstStyle/>
          <a:p>
            <a:pPr indent="0" lvl="0" marL="0">
              <a:spcBef>
                <a:spcPts val="0"/>
              </a:spcBef>
              <a:spcAft>
                <a:spcPts val="1600"/>
              </a:spcAft>
              <a:buNone/>
            </a:pPr>
            <a:r>
              <a:rPr lang="en-GB" sz="1400"/>
              <a:t>Enterprise Standard Frameworks </a:t>
            </a:r>
            <a:endParaRPr sz="1400"/>
          </a:p>
        </p:txBody>
      </p:sp>
      <p:sp>
        <p:nvSpPr>
          <p:cNvPr id="191" name="Shape 191"/>
          <p:cNvSpPr txBox="1"/>
          <p:nvPr/>
        </p:nvSpPr>
        <p:spPr>
          <a:xfrm>
            <a:off x="4594750" y="743050"/>
            <a:ext cx="4382400" cy="41247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rPr lang="en-GB" sz="2400">
                <a:latin typeface="Raleway"/>
                <a:ea typeface="Raleway"/>
                <a:cs typeface="Raleway"/>
                <a:sym typeface="Raleway"/>
              </a:rPr>
              <a:t>-Angular5</a:t>
            </a:r>
            <a:endParaRPr sz="2400">
              <a:latin typeface="Raleway"/>
              <a:ea typeface="Raleway"/>
              <a:cs typeface="Raleway"/>
              <a:sym typeface="Raleway"/>
            </a:endParaRPr>
          </a:p>
          <a:p>
            <a:pPr indent="0" lvl="0" marL="0">
              <a:spcBef>
                <a:spcPts val="0"/>
              </a:spcBef>
              <a:spcAft>
                <a:spcPts val="0"/>
              </a:spcAft>
              <a:buNone/>
            </a:pPr>
            <a:r>
              <a:t/>
            </a:r>
            <a:endParaRPr sz="2400">
              <a:latin typeface="Raleway"/>
              <a:ea typeface="Raleway"/>
              <a:cs typeface="Raleway"/>
              <a:sym typeface="Raleway"/>
            </a:endParaRPr>
          </a:p>
          <a:p>
            <a:pPr indent="0" lvl="0" marL="0">
              <a:spcBef>
                <a:spcPts val="0"/>
              </a:spcBef>
              <a:spcAft>
                <a:spcPts val="0"/>
              </a:spcAft>
              <a:buNone/>
            </a:pPr>
            <a:r>
              <a:rPr lang="en-GB" sz="2400">
                <a:latin typeface="Raleway"/>
                <a:ea typeface="Raleway"/>
                <a:cs typeface="Raleway"/>
                <a:sym typeface="Raleway"/>
              </a:rPr>
              <a:t>-WebPack</a:t>
            </a:r>
            <a:endParaRPr sz="2400">
              <a:latin typeface="Raleway"/>
              <a:ea typeface="Raleway"/>
              <a:cs typeface="Raleway"/>
              <a:sym typeface="Raleway"/>
            </a:endParaRPr>
          </a:p>
          <a:p>
            <a:pPr indent="0" lvl="0" marL="0">
              <a:spcBef>
                <a:spcPts val="0"/>
              </a:spcBef>
              <a:spcAft>
                <a:spcPts val="0"/>
              </a:spcAft>
              <a:buNone/>
            </a:pPr>
            <a:r>
              <a:t/>
            </a:r>
            <a:endParaRPr sz="2400">
              <a:latin typeface="Raleway"/>
              <a:ea typeface="Raleway"/>
              <a:cs typeface="Raleway"/>
              <a:sym typeface="Raleway"/>
            </a:endParaRPr>
          </a:p>
          <a:p>
            <a:pPr indent="0" lvl="0" marL="0">
              <a:spcBef>
                <a:spcPts val="0"/>
              </a:spcBef>
              <a:spcAft>
                <a:spcPts val="0"/>
              </a:spcAft>
              <a:buNone/>
            </a:pPr>
            <a:r>
              <a:rPr lang="en-GB" sz="2400">
                <a:latin typeface="Raleway"/>
                <a:ea typeface="Raleway"/>
                <a:cs typeface="Raleway"/>
                <a:sym typeface="Raleway"/>
              </a:rPr>
              <a:t>-NodeJS</a:t>
            </a:r>
            <a:endParaRPr sz="2400">
              <a:latin typeface="Raleway"/>
              <a:ea typeface="Raleway"/>
              <a:cs typeface="Raleway"/>
              <a:sym typeface="Raleway"/>
            </a:endParaRPr>
          </a:p>
          <a:p>
            <a:pPr indent="0" lvl="0" marL="0">
              <a:spcBef>
                <a:spcPts val="0"/>
              </a:spcBef>
              <a:spcAft>
                <a:spcPts val="0"/>
              </a:spcAft>
              <a:buNone/>
            </a:pPr>
            <a:r>
              <a:t/>
            </a:r>
            <a:endParaRPr sz="2400">
              <a:latin typeface="Raleway"/>
              <a:ea typeface="Raleway"/>
              <a:cs typeface="Raleway"/>
              <a:sym typeface="Raleway"/>
            </a:endParaRPr>
          </a:p>
          <a:p>
            <a:pPr indent="0" lvl="0" marL="0">
              <a:spcBef>
                <a:spcPts val="0"/>
              </a:spcBef>
              <a:spcAft>
                <a:spcPts val="0"/>
              </a:spcAft>
              <a:buNone/>
            </a:pPr>
            <a:r>
              <a:rPr lang="en-GB" sz="2400">
                <a:latin typeface="Raleway"/>
                <a:ea typeface="Raleway"/>
                <a:cs typeface="Raleway"/>
                <a:sym typeface="Raleway"/>
              </a:rPr>
              <a:t>-MongoDB</a:t>
            </a:r>
            <a:endParaRPr sz="2400">
              <a:latin typeface="Raleway"/>
              <a:ea typeface="Raleway"/>
              <a:cs typeface="Raleway"/>
              <a:sym typeface="Raleway"/>
            </a:endParaRPr>
          </a:p>
          <a:p>
            <a:pPr indent="0" lvl="0" marL="0">
              <a:spcBef>
                <a:spcPts val="0"/>
              </a:spcBef>
              <a:spcAft>
                <a:spcPts val="0"/>
              </a:spcAft>
              <a:buNone/>
            </a:pPr>
            <a:r>
              <a:t/>
            </a:r>
            <a:endParaRPr sz="2400">
              <a:latin typeface="Raleway"/>
              <a:ea typeface="Raleway"/>
              <a:cs typeface="Raleway"/>
              <a:sym typeface="Raleway"/>
            </a:endParaRPr>
          </a:p>
          <a:p>
            <a:pPr indent="0" lvl="0" marL="0">
              <a:spcBef>
                <a:spcPts val="0"/>
              </a:spcBef>
              <a:spcAft>
                <a:spcPts val="0"/>
              </a:spcAft>
              <a:buNone/>
            </a:pPr>
            <a:r>
              <a:rPr lang="en-GB" sz="2400">
                <a:latin typeface="Raleway"/>
                <a:ea typeface="Raleway"/>
                <a:cs typeface="Raleway"/>
                <a:sym typeface="Raleway"/>
              </a:rPr>
              <a:t>-Bootstrap4</a:t>
            </a:r>
            <a:endParaRPr sz="2400">
              <a:latin typeface="Raleway"/>
              <a:ea typeface="Raleway"/>
              <a:cs typeface="Raleway"/>
              <a:sym typeface="Raleway"/>
            </a:endParaRPr>
          </a:p>
          <a:p>
            <a:pPr indent="0" lvl="0" marL="0">
              <a:spcBef>
                <a:spcPts val="0"/>
              </a:spcBef>
              <a:spcAft>
                <a:spcPts val="0"/>
              </a:spcAft>
              <a:buNone/>
            </a:pPr>
            <a:r>
              <a:t/>
            </a:r>
            <a:endParaRPr sz="2400">
              <a:latin typeface="Raleway"/>
              <a:ea typeface="Raleway"/>
              <a:cs typeface="Raleway"/>
              <a:sym typeface="Raleway"/>
            </a:endParaRPr>
          </a:p>
          <a:p>
            <a:pPr indent="0" lvl="0" marL="0">
              <a:spcBef>
                <a:spcPts val="0"/>
              </a:spcBef>
              <a:spcAft>
                <a:spcPts val="0"/>
              </a:spcAft>
              <a:buNone/>
            </a:pPr>
            <a:r>
              <a:t/>
            </a:r>
            <a:endParaRPr/>
          </a:p>
        </p:txBody>
      </p:sp>
      <p:pic>
        <p:nvPicPr>
          <p:cNvPr descr="angular.png" id="192" name="Shape 192"/>
          <p:cNvPicPr preferRelativeResize="0"/>
          <p:nvPr/>
        </p:nvPicPr>
        <p:blipFill>
          <a:blip r:embed="rId3">
            <a:alphaModFix/>
          </a:blip>
          <a:stretch>
            <a:fillRect/>
          </a:stretch>
        </p:blipFill>
        <p:spPr>
          <a:xfrm>
            <a:off x="6228738" y="743050"/>
            <a:ext cx="490075" cy="490075"/>
          </a:xfrm>
          <a:prstGeom prst="rect">
            <a:avLst/>
          </a:prstGeom>
          <a:noFill/>
          <a:ln>
            <a:noFill/>
          </a:ln>
        </p:spPr>
      </p:pic>
      <p:pic>
        <p:nvPicPr>
          <p:cNvPr descr="nodejs.png" id="193" name="Shape 193"/>
          <p:cNvPicPr preferRelativeResize="0"/>
          <p:nvPr/>
        </p:nvPicPr>
        <p:blipFill>
          <a:blip r:embed="rId4">
            <a:alphaModFix/>
          </a:blip>
          <a:stretch>
            <a:fillRect/>
          </a:stretch>
        </p:blipFill>
        <p:spPr>
          <a:xfrm>
            <a:off x="5641425" y="2210362"/>
            <a:ext cx="1306852" cy="490075"/>
          </a:xfrm>
          <a:prstGeom prst="rect">
            <a:avLst/>
          </a:prstGeom>
          <a:noFill/>
          <a:ln>
            <a:noFill/>
          </a:ln>
        </p:spPr>
      </p:pic>
      <p:pic>
        <p:nvPicPr>
          <p:cNvPr descr="webpack.png" id="194" name="Shape 194"/>
          <p:cNvPicPr preferRelativeResize="0"/>
          <p:nvPr/>
        </p:nvPicPr>
        <p:blipFill>
          <a:blip r:embed="rId5">
            <a:alphaModFix/>
          </a:blip>
          <a:stretch>
            <a:fillRect/>
          </a:stretch>
        </p:blipFill>
        <p:spPr>
          <a:xfrm>
            <a:off x="6228747" y="1541524"/>
            <a:ext cx="490076" cy="548277"/>
          </a:xfrm>
          <a:prstGeom prst="rect">
            <a:avLst/>
          </a:prstGeom>
          <a:noFill/>
          <a:ln>
            <a:noFill/>
          </a:ln>
        </p:spPr>
      </p:pic>
      <p:pic>
        <p:nvPicPr>
          <p:cNvPr descr="bootstrap.png" id="195" name="Shape 195"/>
          <p:cNvPicPr preferRelativeResize="0"/>
          <p:nvPr/>
        </p:nvPicPr>
        <p:blipFill>
          <a:blip r:embed="rId6">
            <a:alphaModFix/>
          </a:blip>
          <a:stretch>
            <a:fillRect/>
          </a:stretch>
        </p:blipFill>
        <p:spPr>
          <a:xfrm>
            <a:off x="6444400" y="3677650"/>
            <a:ext cx="437025" cy="437025"/>
          </a:xfrm>
          <a:prstGeom prst="rect">
            <a:avLst/>
          </a:prstGeom>
          <a:noFill/>
          <a:ln>
            <a:noFill/>
          </a:ln>
        </p:spPr>
      </p:pic>
      <p:pic>
        <p:nvPicPr>
          <p:cNvPr id="196" name="Shape 196"/>
          <p:cNvPicPr preferRelativeResize="0"/>
          <p:nvPr/>
        </p:nvPicPr>
        <p:blipFill rotWithShape="1">
          <a:blip r:embed="rId7">
            <a:alphaModFix/>
          </a:blip>
          <a:srcRect b="1922" l="24349" r="20771" t="1932"/>
          <a:stretch/>
        </p:blipFill>
        <p:spPr>
          <a:xfrm>
            <a:off x="6320125" y="2795250"/>
            <a:ext cx="377725" cy="661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Shape 201"/>
          <p:cNvSpPr txBox="1"/>
          <p:nvPr>
            <p:ph idx="1" type="body"/>
          </p:nvPr>
        </p:nvSpPr>
        <p:spPr>
          <a:xfrm>
            <a:off x="729450" y="2002675"/>
            <a:ext cx="7688700" cy="22611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GB" sz="1800"/>
              <a:t>Taskr utilizes Google OAuth login</a:t>
            </a:r>
            <a:endParaRPr sz="1800"/>
          </a:p>
          <a:p>
            <a:pPr indent="-342900" lvl="0" marL="457200" rtl="0">
              <a:spcBef>
                <a:spcPts val="0"/>
              </a:spcBef>
              <a:spcAft>
                <a:spcPts val="0"/>
              </a:spcAft>
              <a:buSzPts val="1800"/>
              <a:buChar char="-"/>
            </a:pPr>
            <a:r>
              <a:rPr lang="en-GB" sz="1800"/>
              <a:t>Access to Google’s wide variety of </a:t>
            </a:r>
            <a:r>
              <a:rPr lang="en-GB" sz="1800"/>
              <a:t>integrated features</a:t>
            </a:r>
            <a:endParaRPr sz="1800"/>
          </a:p>
          <a:p>
            <a:pPr indent="-342900" lvl="0" marL="457200" rtl="0">
              <a:spcBef>
                <a:spcPts val="0"/>
              </a:spcBef>
              <a:spcAft>
                <a:spcPts val="0"/>
              </a:spcAft>
              <a:buSzPts val="1800"/>
              <a:buChar char="-"/>
            </a:pPr>
            <a:r>
              <a:rPr lang="en-GB" sz="1800"/>
              <a:t>Persist user’s data across browser sessions and devices</a:t>
            </a:r>
            <a:endParaRPr sz="1800"/>
          </a:p>
          <a:p>
            <a:pPr indent="-342900" lvl="0" marL="457200" rtl="0">
              <a:spcBef>
                <a:spcPts val="0"/>
              </a:spcBef>
              <a:spcAft>
                <a:spcPts val="0"/>
              </a:spcAft>
              <a:buSzPts val="1800"/>
              <a:buChar char="-"/>
            </a:pPr>
            <a:r>
              <a:rPr lang="en-GB" sz="1800"/>
              <a:t>Login provides validation and removes necessity for account setup</a:t>
            </a:r>
            <a:endParaRPr sz="1800"/>
          </a:p>
          <a:p>
            <a:pPr indent="-342900" lvl="0" marL="457200">
              <a:spcBef>
                <a:spcPts val="0"/>
              </a:spcBef>
              <a:spcAft>
                <a:spcPts val="0"/>
              </a:spcAft>
              <a:buSzPts val="1800"/>
              <a:buChar char="-"/>
            </a:pPr>
            <a:r>
              <a:rPr lang="en-GB" sz="1800"/>
              <a:t>Users can login to Taskr using a familiar username/password</a:t>
            </a:r>
            <a:endParaRPr sz="1800"/>
          </a:p>
          <a:p>
            <a:pPr indent="0" lvl="0" marL="0">
              <a:spcBef>
                <a:spcPts val="1600"/>
              </a:spcBef>
              <a:spcAft>
                <a:spcPts val="1600"/>
              </a:spcAft>
              <a:buNone/>
            </a:pPr>
            <a:r>
              <a:rPr lang="en-GB"/>
              <a:t> </a:t>
            </a:r>
            <a:endParaRPr/>
          </a:p>
        </p:txBody>
      </p:sp>
      <p:sp>
        <p:nvSpPr>
          <p:cNvPr id="202" name="Shape 202"/>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Google     I</a:t>
            </a:r>
            <a:r>
              <a:rPr lang="en-GB"/>
              <a:t>ntegration</a:t>
            </a:r>
            <a:endParaRPr/>
          </a:p>
        </p:txBody>
      </p:sp>
      <p:pic>
        <p:nvPicPr>
          <p:cNvPr id="203" name="Shape 203"/>
          <p:cNvPicPr preferRelativeResize="0"/>
          <p:nvPr/>
        </p:nvPicPr>
        <p:blipFill rotWithShape="1">
          <a:blip r:embed="rId3">
            <a:alphaModFix/>
          </a:blip>
          <a:srcRect b="25392" l="6189" r="6997" t="28715"/>
          <a:stretch/>
        </p:blipFill>
        <p:spPr>
          <a:xfrm>
            <a:off x="796050" y="1318650"/>
            <a:ext cx="1518549" cy="535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Shape 208"/>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UML &amp; Architecture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id="213" name="Shape 213"/>
          <p:cNvPicPr preferRelativeResize="0"/>
          <p:nvPr/>
        </p:nvPicPr>
        <p:blipFill>
          <a:blip r:embed="rId3">
            <a:alphaModFix/>
          </a:blip>
          <a:stretch>
            <a:fillRect/>
          </a:stretch>
        </p:blipFill>
        <p:spPr>
          <a:xfrm>
            <a:off x="2065650" y="493200"/>
            <a:ext cx="7063175" cy="4656600"/>
          </a:xfrm>
          <a:prstGeom prst="rect">
            <a:avLst/>
          </a:prstGeom>
          <a:noFill/>
          <a:ln>
            <a:noFill/>
          </a:ln>
        </p:spPr>
      </p:pic>
      <p:sp>
        <p:nvSpPr>
          <p:cNvPr id="214" name="Shape 214"/>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Data </a:t>
            </a:r>
            <a:endParaRPr/>
          </a:p>
          <a:p>
            <a:pPr indent="0" lvl="0" marL="0" rtl="0">
              <a:spcBef>
                <a:spcPts val="0"/>
              </a:spcBef>
              <a:spcAft>
                <a:spcPts val="0"/>
              </a:spcAft>
              <a:buNone/>
            </a:pPr>
            <a:r>
              <a:rPr lang="en-GB"/>
              <a:t>Model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Shape 219"/>
          <p:cNvPicPr preferRelativeResize="0"/>
          <p:nvPr/>
        </p:nvPicPr>
        <p:blipFill>
          <a:blip r:embed="rId3">
            <a:alphaModFix/>
          </a:blip>
          <a:stretch>
            <a:fillRect/>
          </a:stretch>
        </p:blipFill>
        <p:spPr>
          <a:xfrm>
            <a:off x="2795250" y="480500"/>
            <a:ext cx="6320051" cy="4663000"/>
          </a:xfrm>
          <a:prstGeom prst="rect">
            <a:avLst/>
          </a:prstGeom>
          <a:noFill/>
          <a:ln>
            <a:noFill/>
          </a:ln>
        </p:spPr>
      </p:pic>
      <p:sp>
        <p:nvSpPr>
          <p:cNvPr id="220" name="Shape 220"/>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Backend</a:t>
            </a:r>
            <a:endParaRPr/>
          </a:p>
          <a:p>
            <a:pPr indent="0" lvl="0" marL="0">
              <a:spcBef>
                <a:spcPts val="0"/>
              </a:spcBef>
              <a:spcAft>
                <a:spcPts val="0"/>
              </a:spcAft>
              <a:buNone/>
            </a:pPr>
            <a:r>
              <a:rPr lang="en-GB"/>
              <a:t>Sequence</a:t>
            </a:r>
            <a:endParaRPr/>
          </a:p>
          <a:p>
            <a:pPr indent="0" lvl="0" marL="0" rtl="0">
              <a:spcBef>
                <a:spcPts val="0"/>
              </a:spcBef>
              <a:spcAft>
                <a:spcPts val="0"/>
              </a:spcAft>
              <a:buNone/>
            </a:pPr>
            <a:r>
              <a:rPr lang="en-GB"/>
              <a:t>Diagram</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pic>
        <p:nvPicPr>
          <p:cNvPr id="225" name="Shape 225"/>
          <p:cNvPicPr preferRelativeResize="0"/>
          <p:nvPr/>
        </p:nvPicPr>
        <p:blipFill rotWithShape="1">
          <a:blip r:embed="rId3">
            <a:alphaModFix/>
          </a:blip>
          <a:srcRect b="0" l="18620" r="7398" t="0"/>
          <a:stretch/>
        </p:blipFill>
        <p:spPr>
          <a:xfrm>
            <a:off x="2969550" y="479900"/>
            <a:ext cx="6174450" cy="4663600"/>
          </a:xfrm>
          <a:prstGeom prst="rect">
            <a:avLst/>
          </a:prstGeom>
          <a:noFill/>
          <a:ln>
            <a:noFill/>
          </a:ln>
        </p:spPr>
      </p:pic>
      <p:sp>
        <p:nvSpPr>
          <p:cNvPr id="226" name="Shape 226"/>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Network</a:t>
            </a:r>
            <a:endParaRPr/>
          </a:p>
          <a:p>
            <a:pPr indent="0" lvl="0" marL="0">
              <a:spcBef>
                <a:spcPts val="0"/>
              </a:spcBef>
              <a:spcAft>
                <a:spcPts val="0"/>
              </a:spcAft>
              <a:buNone/>
            </a:pPr>
            <a:r>
              <a:rPr lang="en-GB"/>
              <a:t>Application</a:t>
            </a:r>
            <a:endParaRPr/>
          </a:p>
          <a:p>
            <a:pPr indent="0" lvl="0" marL="0">
              <a:spcBef>
                <a:spcPts val="0"/>
              </a:spcBef>
              <a:spcAft>
                <a:spcPts val="0"/>
              </a:spcAft>
              <a:buNone/>
            </a:pPr>
            <a:r>
              <a:rPr lang="en-GB"/>
              <a:t>Architecture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Features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Dashboard</a:t>
            </a:r>
            <a:endParaRPr/>
          </a:p>
        </p:txBody>
      </p:sp>
      <p:sp>
        <p:nvSpPr>
          <p:cNvPr id="237" name="Shape 237"/>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GB" sz="1800"/>
              <a:t>Used to display the navigation bar routes to easily access all of the pages</a:t>
            </a:r>
            <a:endParaRPr sz="1800"/>
          </a:p>
          <a:p>
            <a:pPr indent="-342900" lvl="0" marL="457200">
              <a:spcBef>
                <a:spcPts val="0"/>
              </a:spcBef>
              <a:spcAft>
                <a:spcPts val="0"/>
              </a:spcAft>
              <a:buSzPts val="1800"/>
              <a:buChar char="-"/>
            </a:pPr>
            <a:r>
              <a:rPr lang="en-GB" sz="1800"/>
              <a:t>Once signed in users name and photo are displayed</a:t>
            </a:r>
            <a:endParaRPr sz="1800"/>
          </a:p>
        </p:txBody>
      </p:sp>
      <p:pic>
        <p:nvPicPr>
          <p:cNvPr id="238" name="Shape 238"/>
          <p:cNvPicPr preferRelativeResize="0"/>
          <p:nvPr/>
        </p:nvPicPr>
        <p:blipFill>
          <a:blip r:embed="rId3">
            <a:alphaModFix/>
          </a:blip>
          <a:stretch>
            <a:fillRect/>
          </a:stretch>
        </p:blipFill>
        <p:spPr>
          <a:xfrm>
            <a:off x="893413" y="3166950"/>
            <a:ext cx="7357174" cy="1173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Meet the Developers</a:t>
            </a:r>
            <a:endParaRPr/>
          </a:p>
        </p:txBody>
      </p:sp>
      <p:pic>
        <p:nvPicPr>
          <p:cNvPr descr="Taylor.png" id="93" name="Shape 93"/>
          <p:cNvPicPr preferRelativeResize="0"/>
          <p:nvPr/>
        </p:nvPicPr>
        <p:blipFill>
          <a:blip r:embed="rId3">
            <a:alphaModFix/>
          </a:blip>
          <a:stretch>
            <a:fillRect/>
          </a:stretch>
        </p:blipFill>
        <p:spPr>
          <a:xfrm>
            <a:off x="7123925" y="2007325"/>
            <a:ext cx="1997651" cy="1997651"/>
          </a:xfrm>
          <a:prstGeom prst="rect">
            <a:avLst/>
          </a:prstGeom>
          <a:noFill/>
          <a:ln>
            <a:noFill/>
          </a:ln>
        </p:spPr>
      </p:pic>
      <p:pic>
        <p:nvPicPr>
          <p:cNvPr descr="mik.png" id="94" name="Shape 94"/>
          <p:cNvPicPr preferRelativeResize="0"/>
          <p:nvPr/>
        </p:nvPicPr>
        <p:blipFill>
          <a:blip r:embed="rId4">
            <a:alphaModFix/>
          </a:blip>
          <a:stretch>
            <a:fillRect/>
          </a:stretch>
        </p:blipFill>
        <p:spPr>
          <a:xfrm>
            <a:off x="2325638" y="1977650"/>
            <a:ext cx="2142149" cy="2142149"/>
          </a:xfrm>
          <a:prstGeom prst="rect">
            <a:avLst/>
          </a:prstGeom>
          <a:noFill/>
          <a:ln>
            <a:noFill/>
          </a:ln>
        </p:spPr>
      </p:pic>
      <p:pic>
        <p:nvPicPr>
          <p:cNvPr descr="maks.png" id="95" name="Shape 95"/>
          <p:cNvPicPr preferRelativeResize="0"/>
          <p:nvPr/>
        </p:nvPicPr>
        <p:blipFill>
          <a:blip r:embed="rId5">
            <a:alphaModFix/>
          </a:blip>
          <a:stretch>
            <a:fillRect/>
          </a:stretch>
        </p:blipFill>
        <p:spPr>
          <a:xfrm>
            <a:off x="4628863" y="1902450"/>
            <a:ext cx="2326376" cy="2326401"/>
          </a:xfrm>
          <a:prstGeom prst="rect">
            <a:avLst/>
          </a:prstGeom>
          <a:noFill/>
          <a:ln>
            <a:noFill/>
          </a:ln>
        </p:spPr>
      </p:pic>
      <p:pic>
        <p:nvPicPr>
          <p:cNvPr descr="paul.png" id="96" name="Shape 96"/>
          <p:cNvPicPr preferRelativeResize="0"/>
          <p:nvPr/>
        </p:nvPicPr>
        <p:blipFill>
          <a:blip r:embed="rId6">
            <a:alphaModFix/>
          </a:blip>
          <a:stretch>
            <a:fillRect/>
          </a:stretch>
        </p:blipFill>
        <p:spPr>
          <a:xfrm>
            <a:off x="22413" y="1977650"/>
            <a:ext cx="2142150" cy="2142150"/>
          </a:xfrm>
          <a:prstGeom prst="rect">
            <a:avLst/>
          </a:prstGeom>
          <a:noFill/>
          <a:ln>
            <a:noFill/>
          </a:ln>
        </p:spPr>
      </p:pic>
      <p:sp>
        <p:nvSpPr>
          <p:cNvPr id="97" name="Shape 97"/>
          <p:cNvSpPr txBox="1"/>
          <p:nvPr/>
        </p:nvSpPr>
        <p:spPr>
          <a:xfrm>
            <a:off x="723738" y="4004975"/>
            <a:ext cx="739500" cy="4242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rPr lang="en-GB" sz="1800">
                <a:latin typeface="Raleway"/>
                <a:ea typeface="Raleway"/>
                <a:cs typeface="Raleway"/>
                <a:sym typeface="Raleway"/>
              </a:rPr>
              <a:t>Paul</a:t>
            </a:r>
            <a:endParaRPr sz="1800">
              <a:latin typeface="Raleway"/>
              <a:ea typeface="Raleway"/>
              <a:cs typeface="Raleway"/>
              <a:sym typeface="Raleway"/>
            </a:endParaRPr>
          </a:p>
        </p:txBody>
      </p:sp>
      <p:sp>
        <p:nvSpPr>
          <p:cNvPr id="98" name="Shape 98"/>
          <p:cNvSpPr txBox="1"/>
          <p:nvPr/>
        </p:nvSpPr>
        <p:spPr>
          <a:xfrm>
            <a:off x="7753014" y="4004975"/>
            <a:ext cx="841800" cy="4242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rPr lang="en-GB" sz="1800">
                <a:latin typeface="Raleway"/>
                <a:ea typeface="Raleway"/>
                <a:cs typeface="Raleway"/>
                <a:sym typeface="Raleway"/>
              </a:rPr>
              <a:t>Taylor</a:t>
            </a:r>
            <a:endParaRPr sz="1800">
              <a:latin typeface="Raleway"/>
              <a:ea typeface="Raleway"/>
              <a:cs typeface="Raleway"/>
              <a:sym typeface="Raleway"/>
            </a:endParaRPr>
          </a:p>
        </p:txBody>
      </p:sp>
      <p:sp>
        <p:nvSpPr>
          <p:cNvPr id="99" name="Shape 99"/>
          <p:cNvSpPr txBox="1"/>
          <p:nvPr/>
        </p:nvSpPr>
        <p:spPr>
          <a:xfrm>
            <a:off x="5362800" y="4004975"/>
            <a:ext cx="739500" cy="4242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rPr lang="en-GB" sz="1800">
                <a:latin typeface="Raleway"/>
                <a:ea typeface="Raleway"/>
                <a:cs typeface="Raleway"/>
                <a:sym typeface="Raleway"/>
              </a:rPr>
              <a:t>Maks</a:t>
            </a:r>
            <a:endParaRPr sz="1800">
              <a:latin typeface="Raleway"/>
              <a:ea typeface="Raleway"/>
              <a:cs typeface="Raleway"/>
              <a:sym typeface="Raleway"/>
            </a:endParaRPr>
          </a:p>
        </p:txBody>
      </p:sp>
      <p:sp>
        <p:nvSpPr>
          <p:cNvPr id="100" name="Shape 100"/>
          <p:cNvSpPr txBox="1"/>
          <p:nvPr/>
        </p:nvSpPr>
        <p:spPr>
          <a:xfrm>
            <a:off x="3026963" y="4004975"/>
            <a:ext cx="739500" cy="424200"/>
          </a:xfrm>
          <a:prstGeom prst="rect">
            <a:avLst/>
          </a:prstGeom>
          <a:noFill/>
          <a:ln>
            <a:noFill/>
          </a:ln>
        </p:spPr>
        <p:txBody>
          <a:bodyPr anchorCtr="0" anchor="t" bIns="91425" lIns="91425" rIns="91425" wrap="square" tIns="91425">
            <a:noAutofit/>
          </a:bodyPr>
          <a:lstStyle/>
          <a:p>
            <a:pPr indent="0" lvl="0" marL="0" rtl="0">
              <a:spcBef>
                <a:spcPts val="0"/>
              </a:spcBef>
              <a:spcAft>
                <a:spcPts val="0"/>
              </a:spcAft>
              <a:buNone/>
            </a:pPr>
            <a:r>
              <a:rPr lang="en-GB" sz="1800">
                <a:latin typeface="Raleway"/>
                <a:ea typeface="Raleway"/>
                <a:cs typeface="Raleway"/>
                <a:sym typeface="Raleway"/>
              </a:rPr>
              <a:t>Mike</a:t>
            </a:r>
            <a:endParaRPr sz="1800">
              <a:latin typeface="Raleway"/>
              <a:ea typeface="Raleway"/>
              <a:cs typeface="Raleway"/>
              <a:sym typeface="Raleway"/>
            </a:endParaRPr>
          </a:p>
        </p:txBody>
      </p:sp>
      <p:sp>
        <p:nvSpPr>
          <p:cNvPr id="101" name="Shape 101"/>
          <p:cNvSpPr txBox="1"/>
          <p:nvPr/>
        </p:nvSpPr>
        <p:spPr>
          <a:xfrm>
            <a:off x="2919150" y="4594400"/>
            <a:ext cx="3305700" cy="4242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rPr lang="en-GB">
                <a:latin typeface="Raleway"/>
                <a:ea typeface="Raleway"/>
                <a:cs typeface="Raleway"/>
                <a:sym typeface="Raleway"/>
              </a:rPr>
              <a:t>Software Engineering Students</a:t>
            </a:r>
            <a:endParaRPr>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pic>
        <p:nvPicPr>
          <p:cNvPr id="243" name="Shape 243"/>
          <p:cNvPicPr preferRelativeResize="0"/>
          <p:nvPr/>
        </p:nvPicPr>
        <p:blipFill>
          <a:blip r:embed="rId3">
            <a:alphaModFix/>
          </a:blip>
          <a:stretch>
            <a:fillRect/>
          </a:stretch>
        </p:blipFill>
        <p:spPr>
          <a:xfrm>
            <a:off x="5395675" y="2615425"/>
            <a:ext cx="3253500" cy="2261100"/>
          </a:xfrm>
          <a:prstGeom prst="rect">
            <a:avLst/>
          </a:prstGeom>
          <a:noFill/>
          <a:ln>
            <a:noFill/>
          </a:ln>
        </p:spPr>
      </p:pic>
      <p:sp>
        <p:nvSpPr>
          <p:cNvPr id="244" name="Shape 244"/>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Notes</a:t>
            </a:r>
            <a:endParaRPr/>
          </a:p>
        </p:txBody>
      </p:sp>
      <p:sp>
        <p:nvSpPr>
          <p:cNvPr id="245" name="Shape 245"/>
          <p:cNvSpPr txBox="1"/>
          <p:nvPr>
            <p:ph idx="1" type="body"/>
          </p:nvPr>
        </p:nvSpPr>
        <p:spPr>
          <a:xfrm>
            <a:off x="729450" y="2002675"/>
            <a:ext cx="7688700" cy="22611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GB" sz="1800"/>
              <a:t>Quick information widget used to write down ideas for later</a:t>
            </a:r>
            <a:endParaRPr sz="1800"/>
          </a:p>
          <a:p>
            <a:pPr indent="-342900" lvl="0" marL="457200" rtl="0">
              <a:spcBef>
                <a:spcPts val="0"/>
              </a:spcBef>
              <a:spcAft>
                <a:spcPts val="0"/>
              </a:spcAft>
              <a:buSzPts val="1800"/>
              <a:buChar char="-"/>
            </a:pPr>
            <a:r>
              <a:rPr lang="en-GB" sz="1800"/>
              <a:t>Notes can be shared with other users via user id</a:t>
            </a:r>
            <a:endParaRPr sz="1800"/>
          </a:p>
          <a:p>
            <a:pPr indent="-342900" lvl="0" marL="457200" rtl="0">
              <a:spcBef>
                <a:spcPts val="0"/>
              </a:spcBef>
              <a:spcAft>
                <a:spcPts val="0"/>
              </a:spcAft>
              <a:buSzPts val="1800"/>
              <a:buChar char="-"/>
            </a:pPr>
            <a:r>
              <a:rPr lang="en-GB" sz="1800"/>
              <a:t>Fill screen with notes in order of generation</a:t>
            </a:r>
            <a:endParaRPr sz="1800"/>
          </a:p>
          <a:p>
            <a:pPr indent="-342900" lvl="0" marL="457200">
              <a:spcBef>
                <a:spcPts val="0"/>
              </a:spcBef>
              <a:spcAft>
                <a:spcPts val="0"/>
              </a:spcAft>
              <a:buSzPts val="1800"/>
              <a:buChar char="-"/>
            </a:pPr>
            <a:r>
              <a:rPr lang="en-GB" sz="1800"/>
              <a:t>Allows messages to be exchanged</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To-do List</a:t>
            </a:r>
            <a:endParaRPr/>
          </a:p>
        </p:txBody>
      </p:sp>
      <p:sp>
        <p:nvSpPr>
          <p:cNvPr id="251" name="Shape 251"/>
          <p:cNvSpPr txBox="1"/>
          <p:nvPr>
            <p:ph idx="1" type="body"/>
          </p:nvPr>
        </p:nvSpPr>
        <p:spPr>
          <a:xfrm>
            <a:off x="729450" y="2002675"/>
            <a:ext cx="7688700" cy="22611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GB" sz="1800"/>
              <a:t>Ability to add tasks to a dynamic list</a:t>
            </a:r>
            <a:endParaRPr sz="1800"/>
          </a:p>
          <a:p>
            <a:pPr indent="-342900" lvl="0" marL="457200" rtl="0">
              <a:spcBef>
                <a:spcPts val="0"/>
              </a:spcBef>
              <a:spcAft>
                <a:spcPts val="0"/>
              </a:spcAft>
              <a:buSzPts val="1800"/>
              <a:buChar char="-"/>
            </a:pPr>
            <a:r>
              <a:rPr lang="en-GB" sz="1800"/>
              <a:t>Mark a task finished using a checkmark and remove it</a:t>
            </a:r>
            <a:endParaRPr sz="1800"/>
          </a:p>
          <a:p>
            <a:pPr indent="0" lvl="0" marL="0">
              <a:spcBef>
                <a:spcPts val="1600"/>
              </a:spcBef>
              <a:spcAft>
                <a:spcPts val="1600"/>
              </a:spcAft>
              <a:buNone/>
            </a:pPr>
            <a:r>
              <a:t/>
            </a:r>
            <a:endParaRPr/>
          </a:p>
        </p:txBody>
      </p:sp>
      <p:pic>
        <p:nvPicPr>
          <p:cNvPr id="252" name="Shape 252"/>
          <p:cNvPicPr preferRelativeResize="0"/>
          <p:nvPr/>
        </p:nvPicPr>
        <p:blipFill>
          <a:blip r:embed="rId3">
            <a:alphaModFix/>
          </a:blip>
          <a:stretch>
            <a:fillRect/>
          </a:stretch>
        </p:blipFill>
        <p:spPr>
          <a:xfrm>
            <a:off x="1355238" y="2815575"/>
            <a:ext cx="6433525" cy="1742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Shape 257"/>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Calendar</a:t>
            </a:r>
            <a:endParaRPr/>
          </a:p>
        </p:txBody>
      </p:sp>
      <p:sp>
        <p:nvSpPr>
          <p:cNvPr id="258" name="Shape 258"/>
          <p:cNvSpPr txBox="1"/>
          <p:nvPr>
            <p:ph idx="1" type="body"/>
          </p:nvPr>
        </p:nvSpPr>
        <p:spPr>
          <a:xfrm>
            <a:off x="729450" y="2002675"/>
            <a:ext cx="7688700" cy="22611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GB" sz="1800"/>
              <a:t>Embedded Google Calendar component  to show events for the week</a:t>
            </a:r>
            <a:endParaRPr sz="1800"/>
          </a:p>
          <a:p>
            <a:pPr indent="0" lvl="0" marL="0">
              <a:spcBef>
                <a:spcPts val="1600"/>
              </a:spcBef>
              <a:spcAft>
                <a:spcPts val="1600"/>
              </a:spcAft>
              <a:buNone/>
            </a:pPr>
            <a:r>
              <a:t/>
            </a:r>
            <a:endParaRPr/>
          </a:p>
        </p:txBody>
      </p:sp>
      <p:pic>
        <p:nvPicPr>
          <p:cNvPr id="259" name="Shape 259"/>
          <p:cNvPicPr preferRelativeResize="0"/>
          <p:nvPr/>
        </p:nvPicPr>
        <p:blipFill rotWithShape="1">
          <a:blip r:embed="rId3">
            <a:alphaModFix/>
          </a:blip>
          <a:srcRect b="0" l="-2165" r="0" t="0"/>
          <a:stretch/>
        </p:blipFill>
        <p:spPr>
          <a:xfrm>
            <a:off x="3949025" y="2490525"/>
            <a:ext cx="3295599" cy="2509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Shape 264"/>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Timer</a:t>
            </a:r>
            <a:endParaRPr/>
          </a:p>
        </p:txBody>
      </p:sp>
      <p:sp>
        <p:nvSpPr>
          <p:cNvPr id="265" name="Shape 265"/>
          <p:cNvSpPr txBox="1"/>
          <p:nvPr>
            <p:ph idx="1" type="body"/>
          </p:nvPr>
        </p:nvSpPr>
        <p:spPr>
          <a:xfrm>
            <a:off x="729450" y="1926475"/>
            <a:ext cx="7688700" cy="22611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GB" sz="1800"/>
              <a:t>Set a countdown timer in seconds</a:t>
            </a:r>
            <a:endParaRPr sz="1800"/>
          </a:p>
          <a:p>
            <a:pPr indent="-342900" lvl="0" marL="457200" rtl="0">
              <a:spcBef>
                <a:spcPts val="0"/>
              </a:spcBef>
              <a:spcAft>
                <a:spcPts val="0"/>
              </a:spcAft>
              <a:buSzPts val="1800"/>
              <a:buChar char="-"/>
            </a:pPr>
            <a:r>
              <a:rPr lang="en-GB" sz="1800"/>
              <a:t>Allows a label and time to be set, and then counted down</a:t>
            </a:r>
            <a:endParaRPr sz="1800"/>
          </a:p>
          <a:p>
            <a:pPr indent="-342900" lvl="0" marL="457200">
              <a:spcBef>
                <a:spcPts val="0"/>
              </a:spcBef>
              <a:spcAft>
                <a:spcPts val="0"/>
              </a:spcAft>
              <a:buSzPts val="1800"/>
              <a:buChar char="-"/>
            </a:pPr>
            <a:r>
              <a:rPr lang="en-GB" sz="1800"/>
              <a:t>The user will receive an alert upon time completion</a:t>
            </a:r>
            <a:endParaRPr sz="1800"/>
          </a:p>
        </p:txBody>
      </p:sp>
      <p:pic>
        <p:nvPicPr>
          <p:cNvPr id="266" name="Shape 266"/>
          <p:cNvPicPr preferRelativeResize="0"/>
          <p:nvPr/>
        </p:nvPicPr>
        <p:blipFill>
          <a:blip r:embed="rId3">
            <a:alphaModFix/>
          </a:blip>
          <a:stretch>
            <a:fillRect/>
          </a:stretch>
        </p:blipFill>
        <p:spPr>
          <a:xfrm>
            <a:off x="4551600" y="3099874"/>
            <a:ext cx="4212101" cy="1060775"/>
          </a:xfrm>
          <a:prstGeom prst="rect">
            <a:avLst/>
          </a:prstGeom>
          <a:noFill/>
          <a:ln>
            <a:noFill/>
          </a:ln>
        </p:spPr>
      </p:pic>
      <p:pic>
        <p:nvPicPr>
          <p:cNvPr id="267" name="Shape 267"/>
          <p:cNvPicPr preferRelativeResize="0"/>
          <p:nvPr/>
        </p:nvPicPr>
        <p:blipFill>
          <a:blip r:embed="rId4">
            <a:alphaModFix/>
          </a:blip>
          <a:stretch>
            <a:fillRect/>
          </a:stretch>
        </p:blipFill>
        <p:spPr>
          <a:xfrm>
            <a:off x="348462" y="3099875"/>
            <a:ext cx="3948463" cy="1060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Demo</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Shape 277"/>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Next Steps</a:t>
            </a:r>
            <a:endParaRPr/>
          </a:p>
        </p:txBody>
      </p:sp>
      <p:sp>
        <p:nvSpPr>
          <p:cNvPr id="278" name="Shape 278"/>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sz="1800"/>
              <a:t>-Storing items on a Blockchain</a:t>
            </a:r>
            <a:endParaRPr sz="1800"/>
          </a:p>
          <a:p>
            <a:pPr indent="0" lvl="0" marL="0">
              <a:spcBef>
                <a:spcPts val="1600"/>
              </a:spcBef>
              <a:spcAft>
                <a:spcPts val="0"/>
              </a:spcAft>
              <a:buNone/>
            </a:pPr>
            <a:r>
              <a:rPr lang="en-GB" sz="1800"/>
              <a:t>-Customizable dashboard</a:t>
            </a:r>
            <a:endParaRPr sz="1800"/>
          </a:p>
          <a:p>
            <a:pPr indent="0" lvl="0" marL="0">
              <a:spcBef>
                <a:spcPts val="1600"/>
              </a:spcBef>
              <a:spcAft>
                <a:spcPts val="0"/>
              </a:spcAft>
              <a:buNone/>
            </a:pPr>
            <a:r>
              <a:rPr lang="en-GB" sz="1800"/>
              <a:t>-Deeper Google Calendar integration</a:t>
            </a:r>
            <a:endParaRPr sz="1800"/>
          </a:p>
          <a:p>
            <a:pPr indent="0" lvl="0" marL="0">
              <a:spcBef>
                <a:spcPts val="1600"/>
              </a:spcBef>
              <a:spcAft>
                <a:spcPts val="0"/>
              </a:spcAft>
              <a:buNone/>
            </a:pPr>
            <a:r>
              <a:rPr lang="en-GB" sz="1800"/>
              <a:t>-Gamification</a:t>
            </a:r>
            <a:endParaRPr sz="1800"/>
          </a:p>
          <a:p>
            <a:pPr indent="0" lvl="0" marL="0">
              <a:spcBef>
                <a:spcPts val="1600"/>
              </a:spcBef>
              <a:spcAft>
                <a:spcPts val="1600"/>
              </a:spcAft>
              <a:buNone/>
            </a:pPr>
            <a:r>
              <a:rPr lang="en-GB" sz="1800"/>
              <a:t>-Exporting notes, todos, etc</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Shape 283"/>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Trivia</a:t>
            </a:r>
            <a:endParaRPr/>
          </a:p>
        </p:txBody>
      </p:sp>
      <p:sp>
        <p:nvSpPr>
          <p:cNvPr id="284" name="Shape 284"/>
          <p:cNvSpPr txBox="1"/>
          <p:nvPr>
            <p:ph idx="1" type="body"/>
          </p:nvPr>
        </p:nvSpPr>
        <p:spPr>
          <a:xfrm>
            <a:off x="729450" y="2078875"/>
            <a:ext cx="7688700" cy="22611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sz="1800"/>
              <a:t>Commits to Frontend: 88</a:t>
            </a:r>
            <a:endParaRPr sz="1800"/>
          </a:p>
          <a:p>
            <a:pPr indent="0" lvl="0" marL="0">
              <a:spcBef>
                <a:spcPts val="1600"/>
              </a:spcBef>
              <a:spcAft>
                <a:spcPts val="0"/>
              </a:spcAft>
              <a:buNone/>
            </a:pPr>
            <a:r>
              <a:rPr lang="en-GB" sz="1800"/>
              <a:t>Commits to Backend: 15</a:t>
            </a:r>
            <a:endParaRPr sz="1800"/>
          </a:p>
          <a:p>
            <a:pPr indent="0" lvl="0" marL="0">
              <a:spcBef>
                <a:spcPts val="1600"/>
              </a:spcBef>
              <a:spcAft>
                <a:spcPts val="0"/>
              </a:spcAft>
              <a:buNone/>
            </a:pPr>
            <a:r>
              <a:rPr lang="en-GB" sz="1800"/>
              <a:t>Lines of Code: Lots</a:t>
            </a:r>
            <a:endParaRPr sz="1800"/>
          </a:p>
          <a:p>
            <a:pPr indent="0" lvl="0" marL="0">
              <a:spcBef>
                <a:spcPts val="1600"/>
              </a:spcBef>
              <a:spcAft>
                <a:spcPts val="0"/>
              </a:spcAft>
              <a:buNone/>
            </a:pPr>
            <a:r>
              <a:rPr lang="en-GB" sz="1800"/>
              <a:t>Merge Conflicts: 1</a:t>
            </a:r>
            <a:endParaRPr sz="1800"/>
          </a:p>
          <a:p>
            <a:pPr indent="0" lvl="0" marL="0">
              <a:spcBef>
                <a:spcPts val="1600"/>
              </a:spcBef>
              <a:spcAft>
                <a:spcPts val="1600"/>
              </a:spcAft>
              <a:buNone/>
            </a:pPr>
            <a:r>
              <a:rPr lang="en-GB" sz="1800"/>
              <a:t>Sandwiches Consumed: 8</a:t>
            </a:r>
            <a:r>
              <a:rPr lang="en-GB" sz="1800"/>
              <a:t> </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69138"/>
        </a:solidFill>
      </p:bgPr>
    </p:bg>
    <p:spTree>
      <p:nvGrpSpPr>
        <p:cNvPr id="288" name="Shape 288"/>
        <p:cNvGrpSpPr/>
        <p:nvPr/>
      </p:nvGrpSpPr>
      <p:grpSpPr>
        <a:xfrm>
          <a:off x="0" y="0"/>
          <a:ext cx="0" cy="0"/>
          <a:chOff x="0" y="0"/>
          <a:chExt cx="0" cy="0"/>
        </a:xfrm>
      </p:grpSpPr>
      <p:sp>
        <p:nvSpPr>
          <p:cNvPr id="289" name="Shape 289"/>
          <p:cNvSpPr txBox="1"/>
          <p:nvPr>
            <p:ph type="title"/>
          </p:nvPr>
        </p:nvSpPr>
        <p:spPr>
          <a:xfrm>
            <a:off x="729450" y="449675"/>
            <a:ext cx="7021200" cy="558900"/>
          </a:xfrm>
          <a:prstGeom prst="rect">
            <a:avLst/>
          </a:prstGeom>
        </p:spPr>
        <p:txBody>
          <a:bodyPr anchorCtr="0" anchor="ctr" bIns="91425" lIns="91425" rIns="91425" wrap="square" tIns="91425">
            <a:noAutofit/>
          </a:bodyPr>
          <a:lstStyle/>
          <a:p>
            <a:pPr indent="0" lvl="0" marL="0">
              <a:spcBef>
                <a:spcPts val="0"/>
              </a:spcBef>
              <a:spcAft>
                <a:spcPts val="0"/>
              </a:spcAft>
              <a:buNone/>
            </a:pPr>
            <a:r>
              <a:rPr lang="en-GB"/>
              <a:t>Questions?</a:t>
            </a:r>
            <a:endParaRPr/>
          </a:p>
        </p:txBody>
      </p:sp>
      <p:pic>
        <p:nvPicPr>
          <p:cNvPr id="290" name="Shape 290"/>
          <p:cNvPicPr preferRelativeResize="0"/>
          <p:nvPr/>
        </p:nvPicPr>
        <p:blipFill>
          <a:blip r:embed="rId3">
            <a:alphaModFix/>
          </a:blip>
          <a:stretch>
            <a:fillRect/>
          </a:stretch>
        </p:blipFill>
        <p:spPr>
          <a:xfrm>
            <a:off x="2092825" y="656688"/>
            <a:ext cx="4958341" cy="3830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Shape 106"/>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Problem Statement</a:t>
            </a:r>
            <a:endParaRPr/>
          </a:p>
        </p:txBody>
      </p:sp>
      <p:sp>
        <p:nvSpPr>
          <p:cNvPr id="107" name="Shape 107"/>
          <p:cNvSpPr txBox="1"/>
          <p:nvPr>
            <p:ph idx="1" type="body"/>
          </p:nvPr>
        </p:nvSpPr>
        <p:spPr>
          <a:xfrm>
            <a:off x="729450" y="2002675"/>
            <a:ext cx="7688700" cy="2261100"/>
          </a:xfrm>
          <a:prstGeom prst="rect">
            <a:avLst/>
          </a:prstGeom>
        </p:spPr>
        <p:txBody>
          <a:bodyPr anchorCtr="0" anchor="t" bIns="91425" lIns="91425" rIns="91425" wrap="square" tIns="91425">
            <a:noAutofit/>
          </a:bodyPr>
          <a:lstStyle/>
          <a:p>
            <a:pPr indent="0" lvl="0" marL="0">
              <a:spcBef>
                <a:spcPts val="0"/>
              </a:spcBef>
              <a:spcAft>
                <a:spcPts val="1600"/>
              </a:spcAft>
              <a:buNone/>
            </a:pPr>
            <a:r>
              <a:rPr lang="en-GB" sz="1800"/>
              <a:t>“</a:t>
            </a:r>
            <a:r>
              <a:rPr lang="en-GB" sz="1800"/>
              <a:t>The project today is to build an application that will help manage your time and tasks to be more efficient in getting projects done. You will be working with your teams to create a program that manages tasks, task timer, notes and calendar”</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729450" y="1322450"/>
            <a:ext cx="7688400" cy="15186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Our Solution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ctrTitle"/>
          </p:nvPr>
        </p:nvSpPr>
        <p:spPr>
          <a:xfrm>
            <a:off x="729450" y="1322450"/>
            <a:ext cx="7688100" cy="16647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sz="4800"/>
              <a:t>Taskr</a:t>
            </a:r>
            <a:endParaRPr sz="4800"/>
          </a:p>
        </p:txBody>
      </p:sp>
      <p:sp>
        <p:nvSpPr>
          <p:cNvPr id="118" name="Shape 118"/>
          <p:cNvSpPr txBox="1"/>
          <p:nvPr>
            <p:ph idx="1" type="subTitle"/>
          </p:nvPr>
        </p:nvSpPr>
        <p:spPr>
          <a:xfrm>
            <a:off x="862002" y="2029900"/>
            <a:ext cx="7688100" cy="5412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Time, Tasks, To-dos</a:t>
            </a:r>
            <a:endParaRPr/>
          </a:p>
        </p:txBody>
      </p:sp>
      <p:pic>
        <p:nvPicPr>
          <p:cNvPr descr="Open Chromebook laptop computer" id="119" name="Shape 119"/>
          <p:cNvPicPr preferRelativeResize="0"/>
          <p:nvPr/>
        </p:nvPicPr>
        <p:blipFill rotWithShape="1">
          <a:blip r:embed="rId3">
            <a:alphaModFix/>
          </a:blip>
          <a:srcRect b="0" l="0" r="3344" t="0"/>
          <a:stretch/>
        </p:blipFill>
        <p:spPr>
          <a:xfrm>
            <a:off x="4393975" y="1160550"/>
            <a:ext cx="4537098" cy="2822399"/>
          </a:xfrm>
          <a:prstGeom prst="rect">
            <a:avLst/>
          </a:prstGeom>
          <a:noFill/>
          <a:ln>
            <a:noFill/>
          </a:ln>
        </p:spPr>
      </p:pic>
      <p:pic>
        <p:nvPicPr>
          <p:cNvPr id="120" name="Shape 120"/>
          <p:cNvPicPr preferRelativeResize="0"/>
          <p:nvPr/>
        </p:nvPicPr>
        <p:blipFill>
          <a:blip r:embed="rId4">
            <a:alphaModFix/>
          </a:blip>
          <a:stretch>
            <a:fillRect/>
          </a:stretch>
        </p:blipFill>
        <p:spPr>
          <a:xfrm>
            <a:off x="4963200" y="1406875"/>
            <a:ext cx="3508451" cy="1977301"/>
          </a:xfrm>
          <a:prstGeom prst="rect">
            <a:avLst/>
          </a:prstGeom>
          <a:noFill/>
          <a:ln cap="flat" cmpd="sng" w="19050">
            <a:solidFill>
              <a:srgbClr val="000000"/>
            </a:solidFill>
            <a:prstDash val="solid"/>
            <a:round/>
            <a:headEnd len="med" w="med" type="none"/>
            <a:tailEnd len="med" w="med" type="none"/>
          </a:ln>
        </p:spPr>
      </p:pic>
      <p:sp>
        <p:nvSpPr>
          <p:cNvPr id="121" name="Shape 121"/>
          <p:cNvSpPr txBox="1"/>
          <p:nvPr/>
        </p:nvSpPr>
        <p:spPr>
          <a:xfrm>
            <a:off x="651150" y="4307925"/>
            <a:ext cx="3238500" cy="1356000"/>
          </a:xfrm>
          <a:prstGeom prst="rect">
            <a:avLst/>
          </a:prstGeom>
          <a:noFill/>
          <a:ln>
            <a:noFill/>
          </a:ln>
        </p:spPr>
        <p:txBody>
          <a:bodyPr anchorCtr="0" anchor="t" bIns="91425" lIns="91425" rIns="91425" wrap="square" tIns="91425">
            <a:noAutofit/>
          </a:bodyPr>
          <a:lstStyle/>
          <a:p>
            <a:pPr indent="0" lvl="0" marL="0">
              <a:spcBef>
                <a:spcPts val="0"/>
              </a:spcBef>
              <a:spcAft>
                <a:spcPts val="0"/>
              </a:spcAft>
              <a:buNone/>
            </a:pPr>
            <a:r>
              <a:t/>
            </a:r>
            <a:endParaRPr sz="1800">
              <a:solidFill>
                <a:srgbClr val="666666"/>
              </a:solidFill>
              <a:latin typeface="Lato"/>
              <a:ea typeface="Lato"/>
              <a:cs typeface="Lato"/>
              <a:sym typeface="Lato"/>
            </a:endParaRPr>
          </a:p>
        </p:txBody>
      </p:sp>
      <p:pic>
        <p:nvPicPr>
          <p:cNvPr id="122" name="Shape 122"/>
          <p:cNvPicPr preferRelativeResize="0"/>
          <p:nvPr/>
        </p:nvPicPr>
        <p:blipFill>
          <a:blip r:embed="rId5">
            <a:alphaModFix/>
          </a:blip>
          <a:stretch>
            <a:fillRect/>
          </a:stretch>
        </p:blipFill>
        <p:spPr>
          <a:xfrm>
            <a:off x="3800275" y="1607300"/>
            <a:ext cx="2375650" cy="2375650"/>
          </a:xfrm>
          <a:prstGeom prst="rect">
            <a:avLst/>
          </a:prstGeom>
          <a:noFill/>
          <a:ln>
            <a:noFill/>
          </a:ln>
        </p:spPr>
      </p:pic>
      <p:pic>
        <p:nvPicPr>
          <p:cNvPr id="123" name="Shape 123"/>
          <p:cNvPicPr preferRelativeResize="0"/>
          <p:nvPr/>
        </p:nvPicPr>
        <p:blipFill rotWithShape="1">
          <a:blip r:embed="rId6">
            <a:alphaModFix/>
          </a:blip>
          <a:srcRect b="0" l="0" r="0" t="9909"/>
          <a:stretch/>
        </p:blipFill>
        <p:spPr>
          <a:xfrm>
            <a:off x="4536575" y="1983450"/>
            <a:ext cx="903049" cy="16144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Taskr</a:t>
            </a:r>
            <a:endParaRPr/>
          </a:p>
        </p:txBody>
      </p:sp>
      <p:sp>
        <p:nvSpPr>
          <p:cNvPr id="129" name="Shape 129"/>
          <p:cNvSpPr txBox="1"/>
          <p:nvPr>
            <p:ph idx="1" type="body"/>
          </p:nvPr>
        </p:nvSpPr>
        <p:spPr>
          <a:xfrm>
            <a:off x="729450" y="2002675"/>
            <a:ext cx="7688700" cy="2261100"/>
          </a:xfrm>
          <a:prstGeom prst="rect">
            <a:avLst/>
          </a:prstGeom>
        </p:spPr>
        <p:txBody>
          <a:bodyPr anchorCtr="0" anchor="t" bIns="91425" lIns="91425" rIns="91425" wrap="square" tIns="91425">
            <a:noAutofit/>
          </a:bodyPr>
          <a:lstStyle/>
          <a:p>
            <a:pPr indent="0" lvl="0" marL="0">
              <a:lnSpc>
                <a:spcPct val="100000"/>
              </a:lnSpc>
              <a:spcBef>
                <a:spcPts val="0"/>
              </a:spcBef>
              <a:spcAft>
                <a:spcPts val="0"/>
              </a:spcAft>
              <a:buNone/>
            </a:pPr>
            <a:r>
              <a:rPr lang="en-GB" sz="1800"/>
              <a:t>-Focus on the five main categories</a:t>
            </a:r>
            <a:endParaRPr sz="1800"/>
          </a:p>
          <a:p>
            <a:pPr indent="0" lvl="0" marL="0">
              <a:lnSpc>
                <a:spcPct val="100000"/>
              </a:lnSpc>
              <a:spcBef>
                <a:spcPts val="1600"/>
              </a:spcBef>
              <a:spcAft>
                <a:spcPts val="0"/>
              </a:spcAft>
              <a:buNone/>
            </a:pPr>
            <a:r>
              <a:rPr lang="en-GB" sz="1800"/>
              <a:t>-Angular allows us to create </a:t>
            </a:r>
            <a:r>
              <a:rPr lang="en-GB" sz="1800"/>
              <a:t>reusable</a:t>
            </a:r>
            <a:r>
              <a:rPr lang="en-GB" sz="1800"/>
              <a:t> components</a:t>
            </a:r>
            <a:endParaRPr sz="1800"/>
          </a:p>
          <a:p>
            <a:pPr indent="0" lvl="0" marL="0">
              <a:lnSpc>
                <a:spcPct val="100000"/>
              </a:lnSpc>
              <a:spcBef>
                <a:spcPts val="1600"/>
              </a:spcBef>
              <a:spcAft>
                <a:spcPts val="0"/>
              </a:spcAft>
              <a:buNone/>
            </a:pPr>
            <a:r>
              <a:rPr lang="en-GB" sz="1800"/>
              <a:t>-Deploy a live app to cloud servers</a:t>
            </a:r>
            <a:endParaRPr sz="1800"/>
          </a:p>
          <a:p>
            <a:pPr indent="0" lvl="0" marL="0">
              <a:lnSpc>
                <a:spcPct val="100000"/>
              </a:lnSpc>
              <a:spcBef>
                <a:spcPts val="1600"/>
              </a:spcBef>
              <a:spcAft>
                <a:spcPts val="0"/>
              </a:spcAft>
              <a:buNone/>
            </a:pPr>
            <a:r>
              <a:rPr lang="en-GB" sz="1800"/>
              <a:t>-Google Login allows </a:t>
            </a:r>
            <a:r>
              <a:rPr lang="en-GB" sz="1800"/>
              <a:t>persistence</a:t>
            </a:r>
            <a:r>
              <a:rPr lang="en-GB" sz="1800"/>
              <a:t>, access your Taskr tools on any device</a:t>
            </a:r>
            <a:endParaRPr sz="1800"/>
          </a:p>
          <a:p>
            <a:pPr indent="0" lvl="0" marL="0">
              <a:spcBef>
                <a:spcPts val="1600"/>
              </a:spcBef>
              <a:spcAft>
                <a:spcPts val="1600"/>
              </a:spcAft>
              <a:buNone/>
            </a:pPr>
            <a:r>
              <a:rPr lang="en-GB" sz="1800"/>
              <a:t>-</a:t>
            </a:r>
            <a:r>
              <a:rPr lang="en-GB" sz="1800"/>
              <a:t>Scalable</a:t>
            </a:r>
            <a:r>
              <a:rPr lang="en-GB" sz="1800"/>
              <a:t>, enterprise ready backend, with open API</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title"/>
          </p:nvPr>
        </p:nvSpPr>
        <p:spPr>
          <a:xfrm>
            <a:off x="729450" y="1322450"/>
            <a:ext cx="7688400" cy="7731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Planning &amp; Management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Shape 139"/>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Planning &amp; Management</a:t>
            </a:r>
            <a:endParaRPr/>
          </a:p>
        </p:txBody>
      </p:sp>
      <p:sp>
        <p:nvSpPr>
          <p:cNvPr id="140" name="Shape 140"/>
          <p:cNvSpPr txBox="1"/>
          <p:nvPr>
            <p:ph idx="1" type="body"/>
          </p:nvPr>
        </p:nvSpPr>
        <p:spPr>
          <a:xfrm>
            <a:off x="729450" y="1926475"/>
            <a:ext cx="7688700" cy="2762100"/>
          </a:xfrm>
          <a:prstGeom prst="rect">
            <a:avLst/>
          </a:prstGeom>
        </p:spPr>
        <p:txBody>
          <a:bodyPr anchorCtr="0" anchor="t" bIns="91425" lIns="91425" rIns="91425" wrap="square" tIns="91425">
            <a:noAutofit/>
          </a:bodyPr>
          <a:lstStyle/>
          <a:p>
            <a:pPr indent="-342900" lvl="0" marL="457200" rtl="0">
              <a:spcBef>
                <a:spcPts val="0"/>
              </a:spcBef>
              <a:spcAft>
                <a:spcPts val="0"/>
              </a:spcAft>
              <a:buSzPts val="1800"/>
              <a:buChar char="-"/>
            </a:pPr>
            <a:r>
              <a:rPr lang="en-GB" sz="1800"/>
              <a:t>Agile development:</a:t>
            </a:r>
            <a:r>
              <a:rPr lang="en-GB" sz="1800"/>
              <a:t> short sprints, regular team meetings</a:t>
            </a:r>
            <a:endParaRPr sz="1800"/>
          </a:p>
          <a:p>
            <a:pPr indent="-342900" lvl="0" marL="457200" rtl="0">
              <a:spcBef>
                <a:spcPts val="0"/>
              </a:spcBef>
              <a:spcAft>
                <a:spcPts val="0"/>
              </a:spcAft>
              <a:buSzPts val="1800"/>
              <a:buChar char="-"/>
            </a:pPr>
            <a:r>
              <a:rPr lang="en-GB" sz="1800"/>
              <a:t>Used our “whiteboard” to design features before implementation</a:t>
            </a:r>
            <a:endParaRPr sz="1800"/>
          </a:p>
          <a:p>
            <a:pPr indent="-342900" lvl="0" marL="457200" rtl="0">
              <a:spcBef>
                <a:spcPts val="0"/>
              </a:spcBef>
              <a:spcAft>
                <a:spcPts val="0"/>
              </a:spcAft>
              <a:buSzPts val="1800"/>
              <a:buChar char="-"/>
            </a:pPr>
            <a:r>
              <a:rPr lang="en-GB" sz="1800"/>
              <a:t>Every developer took on a role to maximize work</a:t>
            </a:r>
            <a:endParaRPr sz="1800"/>
          </a:p>
          <a:p>
            <a:pPr indent="-342900" lvl="0" marL="457200" rtl="0">
              <a:spcBef>
                <a:spcPts val="0"/>
              </a:spcBef>
              <a:spcAft>
                <a:spcPts val="0"/>
              </a:spcAft>
              <a:buSzPts val="1800"/>
              <a:buChar char="-"/>
            </a:pPr>
            <a:r>
              <a:rPr lang="en-GB" sz="1800"/>
              <a:t>Pair programmed important features to reduce error</a:t>
            </a:r>
            <a:endParaRPr sz="1800"/>
          </a:p>
          <a:p>
            <a:pPr indent="-342900" lvl="0" marL="457200" rtl="0">
              <a:spcBef>
                <a:spcPts val="0"/>
              </a:spcBef>
              <a:spcAft>
                <a:spcPts val="0"/>
              </a:spcAft>
              <a:buSzPts val="1800"/>
              <a:buChar char="-"/>
            </a:pPr>
            <a:r>
              <a:rPr lang="en-GB" sz="1800"/>
              <a:t>Developed RESTful API web service</a:t>
            </a:r>
            <a:endParaRPr sz="1800"/>
          </a:p>
          <a:p>
            <a:pPr indent="-342900" lvl="0" marL="457200" rtl="0">
              <a:spcBef>
                <a:spcPts val="0"/>
              </a:spcBef>
              <a:spcAft>
                <a:spcPts val="0"/>
              </a:spcAft>
              <a:buSzPts val="1800"/>
              <a:buChar char="-"/>
            </a:pPr>
            <a:r>
              <a:rPr lang="en-GB" sz="1800"/>
              <a:t>Ensured scalable and enterprise ready practices were followed</a:t>
            </a:r>
            <a:endParaRPr sz="1800"/>
          </a:p>
          <a:p>
            <a:pPr indent="-342900" lvl="0" marL="457200" rtl="0">
              <a:spcBef>
                <a:spcPts val="0"/>
              </a:spcBef>
              <a:spcAft>
                <a:spcPts val="0"/>
              </a:spcAft>
              <a:buSzPts val="1800"/>
              <a:buChar char="-"/>
            </a:pPr>
            <a:r>
              <a:rPr lang="en-GB" sz="1800"/>
              <a:t>Social media login for validation/</a:t>
            </a:r>
            <a:r>
              <a:rPr lang="en-GB" sz="1800"/>
              <a:t>persistence</a:t>
            </a:r>
            <a:endParaRPr sz="1800"/>
          </a:p>
          <a:p>
            <a:pPr indent="-342900" lvl="0" marL="457200">
              <a:spcBef>
                <a:spcPts val="0"/>
              </a:spcBef>
              <a:spcAft>
                <a:spcPts val="0"/>
              </a:spcAft>
              <a:buSzPts val="1800"/>
              <a:buChar char="-"/>
            </a:pPr>
            <a:r>
              <a:rPr lang="en-GB" sz="1800"/>
              <a:t>Used GitHub for source control</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729450" y="1318650"/>
            <a:ext cx="7688700" cy="535200"/>
          </a:xfrm>
          <a:prstGeom prst="rect">
            <a:avLst/>
          </a:prstGeom>
        </p:spPr>
        <p:txBody>
          <a:bodyPr anchorCtr="0" anchor="t" bIns="91425" lIns="91425" rIns="91425" wrap="square" tIns="91425">
            <a:noAutofit/>
          </a:bodyPr>
          <a:lstStyle/>
          <a:p>
            <a:pPr indent="0" lvl="0" marL="0">
              <a:spcBef>
                <a:spcPts val="0"/>
              </a:spcBef>
              <a:spcAft>
                <a:spcPts val="0"/>
              </a:spcAft>
              <a:buNone/>
            </a:pPr>
            <a:r>
              <a:rPr lang="en-GB"/>
              <a:t>Timeline</a:t>
            </a:r>
            <a:endParaRPr/>
          </a:p>
        </p:txBody>
      </p:sp>
      <p:cxnSp>
        <p:nvCxnSpPr>
          <p:cNvPr id="146" name="Shape 146"/>
          <p:cNvCxnSpPr/>
          <p:nvPr/>
        </p:nvCxnSpPr>
        <p:spPr>
          <a:xfrm>
            <a:off x="3785820" y="3230010"/>
            <a:ext cx="5109900" cy="0"/>
          </a:xfrm>
          <a:prstGeom prst="straightConnector1">
            <a:avLst/>
          </a:prstGeom>
          <a:noFill/>
          <a:ln cap="flat" cmpd="sng" w="38100">
            <a:solidFill>
              <a:srgbClr val="666666"/>
            </a:solidFill>
            <a:prstDash val="solid"/>
            <a:round/>
            <a:headEnd len="med" w="med" type="none"/>
            <a:tailEnd len="med" w="med" type="none"/>
          </a:ln>
        </p:spPr>
      </p:cxnSp>
      <p:cxnSp>
        <p:nvCxnSpPr>
          <p:cNvPr id="147" name="Shape 147"/>
          <p:cNvCxnSpPr/>
          <p:nvPr/>
        </p:nvCxnSpPr>
        <p:spPr>
          <a:xfrm>
            <a:off x="44825" y="3230010"/>
            <a:ext cx="3536100" cy="0"/>
          </a:xfrm>
          <a:prstGeom prst="straightConnector1">
            <a:avLst/>
          </a:prstGeom>
          <a:noFill/>
          <a:ln cap="flat" cmpd="sng" w="38100">
            <a:solidFill>
              <a:srgbClr val="B7B7B7"/>
            </a:solidFill>
            <a:prstDash val="solid"/>
            <a:round/>
            <a:headEnd len="med" w="med" type="none"/>
            <a:tailEnd len="med" w="med" type="none"/>
          </a:ln>
        </p:spPr>
      </p:cxnSp>
      <p:sp>
        <p:nvSpPr>
          <p:cNvPr id="148" name="Shape 148"/>
          <p:cNvSpPr txBox="1"/>
          <p:nvPr/>
        </p:nvSpPr>
        <p:spPr>
          <a:xfrm>
            <a:off x="4075109" y="2587379"/>
            <a:ext cx="1143600" cy="180300"/>
          </a:xfrm>
          <a:prstGeom prst="rect">
            <a:avLst/>
          </a:prstGeom>
          <a:solidFill>
            <a:srgbClr val="666666"/>
          </a:solidFill>
          <a:ln>
            <a:noFill/>
          </a:ln>
        </p:spPr>
        <p:txBody>
          <a:bodyPr anchorCtr="0" anchor="ctr" bIns="91425" lIns="91425" rIns="91425" wrap="square" tIns="91425">
            <a:noAutofit/>
          </a:bodyPr>
          <a:lstStyle/>
          <a:p>
            <a:pPr indent="0" lvl="0" marL="0" rtl="0" algn="ctr">
              <a:spcBef>
                <a:spcPts val="0"/>
              </a:spcBef>
              <a:spcAft>
                <a:spcPts val="0"/>
              </a:spcAft>
              <a:buNone/>
            </a:pPr>
            <a:r>
              <a:rPr lang="en-GB">
                <a:solidFill>
                  <a:srgbClr val="FFFFFF"/>
                </a:solidFill>
                <a:latin typeface="Raleway"/>
                <a:ea typeface="Raleway"/>
                <a:cs typeface="Raleway"/>
                <a:sym typeface="Raleway"/>
              </a:rPr>
              <a:t>Phase 3</a:t>
            </a:r>
            <a:endParaRPr>
              <a:solidFill>
                <a:srgbClr val="FFFFFF"/>
              </a:solidFill>
              <a:latin typeface="Raleway"/>
              <a:ea typeface="Raleway"/>
              <a:cs typeface="Raleway"/>
              <a:sym typeface="Raleway"/>
            </a:endParaRPr>
          </a:p>
        </p:txBody>
      </p:sp>
      <p:grpSp>
        <p:nvGrpSpPr>
          <p:cNvPr id="149" name="Shape 149"/>
          <p:cNvGrpSpPr/>
          <p:nvPr/>
        </p:nvGrpSpPr>
        <p:grpSpPr>
          <a:xfrm>
            <a:off x="4081688" y="2587544"/>
            <a:ext cx="2447455" cy="1141611"/>
            <a:chOff x="5216702" y="2678680"/>
            <a:chExt cx="2227592" cy="1039056"/>
          </a:xfrm>
        </p:grpSpPr>
        <p:sp>
          <p:nvSpPr>
            <p:cNvPr id="150" name="Shape 150"/>
            <p:cNvSpPr txBox="1"/>
            <p:nvPr/>
          </p:nvSpPr>
          <p:spPr>
            <a:xfrm>
              <a:off x="5216702" y="2856437"/>
              <a:ext cx="1029000" cy="861300"/>
            </a:xfrm>
            <a:prstGeom prst="rect">
              <a:avLst/>
            </a:prstGeom>
            <a:solidFill>
              <a:srgbClr val="666666"/>
            </a:solidFill>
            <a:ln>
              <a:noFill/>
            </a:ln>
          </p:spPr>
          <p:txBody>
            <a:bodyPr anchorCtr="0" anchor="ctr" bIns="91425" lIns="91425" rIns="91425" wrap="square" tIns="91425">
              <a:noAutofit/>
            </a:bodyPr>
            <a:lstStyle/>
            <a:p>
              <a:pPr indent="0" lvl="0" marL="0" rtl="0" algn="ctr">
                <a:spcBef>
                  <a:spcPts val="0"/>
                </a:spcBef>
                <a:spcAft>
                  <a:spcPts val="0"/>
                </a:spcAft>
                <a:buNone/>
              </a:pPr>
              <a:r>
                <a:rPr lang="en-GB">
                  <a:solidFill>
                    <a:srgbClr val="FFFFFF"/>
                  </a:solidFill>
                  <a:latin typeface="Lato"/>
                  <a:ea typeface="Lato"/>
                  <a:cs typeface="Lato"/>
                  <a:sym typeface="Lato"/>
                </a:rPr>
                <a:t>Component Design, UI Design</a:t>
              </a:r>
              <a:endParaRPr>
                <a:solidFill>
                  <a:srgbClr val="FFFFFF"/>
                </a:solidFill>
                <a:latin typeface="Lato"/>
                <a:ea typeface="Lato"/>
                <a:cs typeface="Lato"/>
                <a:sym typeface="Lato"/>
              </a:endParaRPr>
            </a:p>
          </p:txBody>
        </p:sp>
        <p:sp>
          <p:nvSpPr>
            <p:cNvPr id="151" name="Shape 151"/>
            <p:cNvSpPr txBox="1"/>
            <p:nvPr/>
          </p:nvSpPr>
          <p:spPr>
            <a:xfrm>
              <a:off x="6415294" y="2678680"/>
              <a:ext cx="1029000" cy="164100"/>
            </a:xfrm>
            <a:prstGeom prst="rect">
              <a:avLst/>
            </a:prstGeom>
            <a:solidFill>
              <a:srgbClr val="666666"/>
            </a:solidFill>
            <a:ln>
              <a:noFill/>
            </a:ln>
          </p:spPr>
          <p:txBody>
            <a:bodyPr anchorCtr="0" anchor="ctr" bIns="91425" lIns="91425" rIns="91425" wrap="square" tIns="91425">
              <a:noAutofit/>
            </a:bodyPr>
            <a:lstStyle/>
            <a:p>
              <a:pPr indent="0" lvl="0" marL="0" rtl="0" algn="ctr">
                <a:spcBef>
                  <a:spcPts val="0"/>
                </a:spcBef>
                <a:spcAft>
                  <a:spcPts val="0"/>
                </a:spcAft>
                <a:buNone/>
              </a:pPr>
              <a:r>
                <a:rPr lang="en-GB">
                  <a:solidFill>
                    <a:srgbClr val="FFFFFF"/>
                  </a:solidFill>
                  <a:latin typeface="Raleway"/>
                  <a:ea typeface="Raleway"/>
                  <a:cs typeface="Raleway"/>
                  <a:sym typeface="Raleway"/>
                </a:rPr>
                <a:t>Phase 4</a:t>
              </a:r>
              <a:endParaRPr>
                <a:solidFill>
                  <a:srgbClr val="FFFFFF"/>
                </a:solidFill>
                <a:latin typeface="Raleway"/>
                <a:ea typeface="Raleway"/>
                <a:cs typeface="Raleway"/>
                <a:sym typeface="Raleway"/>
              </a:endParaRPr>
            </a:p>
          </p:txBody>
        </p:sp>
      </p:grpSp>
      <p:sp>
        <p:nvSpPr>
          <p:cNvPr id="152" name="Shape 152"/>
          <p:cNvSpPr txBox="1"/>
          <p:nvPr/>
        </p:nvSpPr>
        <p:spPr>
          <a:xfrm>
            <a:off x="5398408" y="2782725"/>
            <a:ext cx="1130400" cy="946200"/>
          </a:xfrm>
          <a:prstGeom prst="rect">
            <a:avLst/>
          </a:prstGeom>
          <a:solidFill>
            <a:srgbClr val="666666"/>
          </a:solidFill>
          <a:ln>
            <a:noFill/>
          </a:ln>
        </p:spPr>
        <p:txBody>
          <a:bodyPr anchorCtr="0" anchor="ctr" bIns="91425" lIns="91425" rIns="91425" wrap="square" tIns="91425">
            <a:noAutofit/>
          </a:bodyPr>
          <a:lstStyle/>
          <a:p>
            <a:pPr indent="0" lvl="0" marL="0" rtl="0" algn="ctr">
              <a:spcBef>
                <a:spcPts val="0"/>
              </a:spcBef>
              <a:spcAft>
                <a:spcPts val="0"/>
              </a:spcAft>
              <a:buNone/>
            </a:pPr>
            <a:r>
              <a:rPr lang="en-GB">
                <a:solidFill>
                  <a:srgbClr val="FFFFFF"/>
                </a:solidFill>
                <a:latin typeface="Lato"/>
                <a:ea typeface="Lato"/>
                <a:cs typeface="Lato"/>
                <a:sym typeface="Lato"/>
              </a:rPr>
              <a:t>User Persistence, Component Creation</a:t>
            </a:r>
            <a:endParaRPr>
              <a:solidFill>
                <a:srgbClr val="FFFFFF"/>
              </a:solidFill>
              <a:latin typeface="Lato"/>
              <a:ea typeface="Lato"/>
              <a:cs typeface="Lato"/>
              <a:sym typeface="Lato"/>
            </a:endParaRPr>
          </a:p>
        </p:txBody>
      </p:sp>
      <p:grpSp>
        <p:nvGrpSpPr>
          <p:cNvPr id="153" name="Shape 153"/>
          <p:cNvGrpSpPr/>
          <p:nvPr/>
        </p:nvGrpSpPr>
        <p:grpSpPr>
          <a:xfrm>
            <a:off x="2764786" y="2587544"/>
            <a:ext cx="1130589" cy="1141557"/>
            <a:chOff x="4180373" y="2678680"/>
            <a:chExt cx="1029024" cy="1039007"/>
          </a:xfrm>
        </p:grpSpPr>
        <p:sp>
          <p:nvSpPr>
            <p:cNvPr id="154" name="Shape 154"/>
            <p:cNvSpPr txBox="1"/>
            <p:nvPr/>
          </p:nvSpPr>
          <p:spPr>
            <a:xfrm>
              <a:off x="4180373" y="2856387"/>
              <a:ext cx="1029000" cy="861300"/>
            </a:xfrm>
            <a:prstGeom prst="rect">
              <a:avLst/>
            </a:prstGeom>
            <a:solidFill>
              <a:srgbClr val="666666"/>
            </a:solidFill>
            <a:ln>
              <a:noFill/>
            </a:ln>
          </p:spPr>
          <p:txBody>
            <a:bodyPr anchorCtr="0" anchor="ctr" bIns="91425" lIns="91425" rIns="91425" wrap="square" tIns="91425">
              <a:noAutofit/>
            </a:bodyPr>
            <a:lstStyle/>
            <a:p>
              <a:pPr indent="0" lvl="0" marL="0" rtl="0" algn="ctr">
                <a:spcBef>
                  <a:spcPts val="0"/>
                </a:spcBef>
                <a:spcAft>
                  <a:spcPts val="0"/>
                </a:spcAft>
                <a:buNone/>
              </a:pPr>
              <a:r>
                <a:rPr lang="en-GB">
                  <a:solidFill>
                    <a:srgbClr val="FFFFFF"/>
                  </a:solidFill>
                  <a:latin typeface="Lato"/>
                  <a:ea typeface="Lato"/>
                  <a:cs typeface="Lato"/>
                  <a:sym typeface="Lato"/>
                </a:rPr>
                <a:t>Google Auth, Database Design</a:t>
              </a:r>
              <a:endParaRPr>
                <a:solidFill>
                  <a:srgbClr val="FFFFFF"/>
                </a:solidFill>
                <a:latin typeface="Lato"/>
                <a:ea typeface="Lato"/>
                <a:cs typeface="Lato"/>
                <a:sym typeface="Lato"/>
              </a:endParaRPr>
            </a:p>
          </p:txBody>
        </p:sp>
        <p:sp>
          <p:nvSpPr>
            <p:cNvPr id="155" name="Shape 155"/>
            <p:cNvSpPr txBox="1"/>
            <p:nvPr/>
          </p:nvSpPr>
          <p:spPr>
            <a:xfrm>
              <a:off x="4180397" y="2678680"/>
              <a:ext cx="1029000" cy="164100"/>
            </a:xfrm>
            <a:prstGeom prst="rect">
              <a:avLst/>
            </a:prstGeom>
            <a:solidFill>
              <a:srgbClr val="666666"/>
            </a:solidFill>
            <a:ln>
              <a:noFill/>
            </a:ln>
          </p:spPr>
          <p:txBody>
            <a:bodyPr anchorCtr="0" anchor="ctr" bIns="91425" lIns="91425" rIns="91425" wrap="square" tIns="91425">
              <a:noAutofit/>
            </a:bodyPr>
            <a:lstStyle/>
            <a:p>
              <a:pPr indent="0" lvl="0" marL="0" rtl="0" algn="ctr">
                <a:spcBef>
                  <a:spcPts val="0"/>
                </a:spcBef>
                <a:spcAft>
                  <a:spcPts val="0"/>
                </a:spcAft>
                <a:buNone/>
              </a:pPr>
              <a:r>
                <a:rPr lang="en-GB">
                  <a:solidFill>
                    <a:srgbClr val="FFFFFF"/>
                  </a:solidFill>
                  <a:latin typeface="Raleway"/>
                  <a:ea typeface="Raleway"/>
                  <a:cs typeface="Raleway"/>
                  <a:sym typeface="Raleway"/>
                </a:rPr>
                <a:t>Phase 2</a:t>
              </a:r>
              <a:endParaRPr>
                <a:solidFill>
                  <a:srgbClr val="FFFFFF"/>
                </a:solidFill>
                <a:latin typeface="Raleway"/>
                <a:ea typeface="Raleway"/>
                <a:cs typeface="Raleway"/>
                <a:sym typeface="Raleway"/>
              </a:endParaRPr>
            </a:p>
          </p:txBody>
        </p:sp>
      </p:grpSp>
      <p:grpSp>
        <p:nvGrpSpPr>
          <p:cNvPr id="156" name="Shape 156"/>
          <p:cNvGrpSpPr/>
          <p:nvPr/>
        </p:nvGrpSpPr>
        <p:grpSpPr>
          <a:xfrm>
            <a:off x="226558" y="2587489"/>
            <a:ext cx="1130576" cy="1141663"/>
            <a:chOff x="828040" y="2678680"/>
            <a:chExt cx="1029012" cy="1039104"/>
          </a:xfrm>
        </p:grpSpPr>
        <p:sp>
          <p:nvSpPr>
            <p:cNvPr id="157" name="Shape 157"/>
            <p:cNvSpPr txBox="1"/>
            <p:nvPr/>
          </p:nvSpPr>
          <p:spPr>
            <a:xfrm>
              <a:off x="828040" y="2856484"/>
              <a:ext cx="1029000" cy="861300"/>
            </a:xfrm>
            <a:prstGeom prst="rect">
              <a:avLst/>
            </a:prstGeom>
            <a:solidFill>
              <a:srgbClr val="B7B7B7"/>
            </a:solidFill>
            <a:ln>
              <a:noFill/>
            </a:ln>
          </p:spPr>
          <p:txBody>
            <a:bodyPr anchorCtr="0" anchor="ctr" bIns="91425" lIns="91425" rIns="91425" wrap="square" tIns="91425">
              <a:noAutofit/>
            </a:bodyPr>
            <a:lstStyle/>
            <a:p>
              <a:pPr indent="0" lvl="0" marL="0" rtl="0" algn="ctr">
                <a:spcBef>
                  <a:spcPts val="0"/>
                </a:spcBef>
                <a:spcAft>
                  <a:spcPts val="0"/>
                </a:spcAft>
                <a:buNone/>
              </a:pPr>
              <a:r>
                <a:rPr lang="en-GB">
                  <a:solidFill>
                    <a:srgbClr val="FFFFFF"/>
                  </a:solidFill>
                  <a:latin typeface="Lato"/>
                  <a:ea typeface="Lato"/>
                  <a:cs typeface="Lato"/>
                  <a:sym typeface="Lato"/>
                </a:rPr>
                <a:t>Discuss and interpret problem</a:t>
              </a:r>
              <a:endParaRPr>
                <a:solidFill>
                  <a:srgbClr val="FFFFFF"/>
                </a:solidFill>
                <a:latin typeface="Lato"/>
                <a:ea typeface="Lato"/>
                <a:cs typeface="Lato"/>
                <a:sym typeface="Lato"/>
              </a:endParaRPr>
            </a:p>
          </p:txBody>
        </p:sp>
        <p:sp>
          <p:nvSpPr>
            <p:cNvPr id="158" name="Shape 158"/>
            <p:cNvSpPr txBox="1"/>
            <p:nvPr/>
          </p:nvSpPr>
          <p:spPr>
            <a:xfrm>
              <a:off x="828052" y="2678680"/>
              <a:ext cx="1029000" cy="164100"/>
            </a:xfrm>
            <a:prstGeom prst="rect">
              <a:avLst/>
            </a:prstGeom>
            <a:solidFill>
              <a:srgbClr val="B7B7B7"/>
            </a:solidFill>
            <a:ln>
              <a:noFill/>
            </a:ln>
          </p:spPr>
          <p:txBody>
            <a:bodyPr anchorCtr="0" anchor="ctr" bIns="91425" lIns="91425" rIns="91425" wrap="square" tIns="91425">
              <a:noAutofit/>
            </a:bodyPr>
            <a:lstStyle/>
            <a:p>
              <a:pPr indent="0" lvl="0" marL="0" rtl="0" algn="ctr">
                <a:spcBef>
                  <a:spcPts val="0"/>
                </a:spcBef>
                <a:spcAft>
                  <a:spcPts val="0"/>
                </a:spcAft>
                <a:buNone/>
              </a:pPr>
              <a:r>
                <a:rPr lang="en-GB">
                  <a:solidFill>
                    <a:srgbClr val="FFFFFF"/>
                  </a:solidFill>
                  <a:latin typeface="Raleway"/>
                  <a:ea typeface="Raleway"/>
                  <a:cs typeface="Raleway"/>
                  <a:sym typeface="Raleway"/>
                </a:rPr>
                <a:t>8:45 am</a:t>
              </a:r>
              <a:endParaRPr>
                <a:solidFill>
                  <a:srgbClr val="FFFFFF"/>
                </a:solidFill>
                <a:latin typeface="Raleway"/>
                <a:ea typeface="Raleway"/>
                <a:cs typeface="Raleway"/>
                <a:sym typeface="Raleway"/>
              </a:endParaRPr>
            </a:p>
          </p:txBody>
        </p:sp>
      </p:grpSp>
      <p:grpSp>
        <p:nvGrpSpPr>
          <p:cNvPr id="159" name="Shape 159"/>
          <p:cNvGrpSpPr/>
          <p:nvPr/>
        </p:nvGrpSpPr>
        <p:grpSpPr>
          <a:xfrm>
            <a:off x="6715360" y="2587489"/>
            <a:ext cx="1130589" cy="1141557"/>
            <a:chOff x="4180373" y="2678680"/>
            <a:chExt cx="1029024" cy="1039007"/>
          </a:xfrm>
        </p:grpSpPr>
        <p:sp>
          <p:nvSpPr>
            <p:cNvPr id="160" name="Shape 160"/>
            <p:cNvSpPr txBox="1"/>
            <p:nvPr/>
          </p:nvSpPr>
          <p:spPr>
            <a:xfrm>
              <a:off x="4180373" y="2856387"/>
              <a:ext cx="1029000" cy="861300"/>
            </a:xfrm>
            <a:prstGeom prst="rect">
              <a:avLst/>
            </a:prstGeom>
            <a:solidFill>
              <a:srgbClr val="666666"/>
            </a:solidFill>
            <a:ln>
              <a:noFill/>
            </a:ln>
          </p:spPr>
          <p:txBody>
            <a:bodyPr anchorCtr="0" anchor="ctr" bIns="91425" lIns="91425" rIns="91425" wrap="square" tIns="91425">
              <a:noAutofit/>
            </a:bodyPr>
            <a:lstStyle/>
            <a:p>
              <a:pPr indent="0" lvl="0" marL="0" rtl="0" algn="ctr">
                <a:spcBef>
                  <a:spcPts val="0"/>
                </a:spcBef>
                <a:spcAft>
                  <a:spcPts val="0"/>
                </a:spcAft>
                <a:buNone/>
              </a:pPr>
              <a:r>
                <a:rPr lang="en-GB">
                  <a:solidFill>
                    <a:srgbClr val="FFFFFF"/>
                  </a:solidFill>
                  <a:latin typeface="Lato"/>
                  <a:ea typeface="Lato"/>
                  <a:cs typeface="Lato"/>
                  <a:sym typeface="Lato"/>
                </a:rPr>
                <a:t>Finalize Taskr, Test</a:t>
              </a:r>
              <a:endParaRPr>
                <a:solidFill>
                  <a:srgbClr val="FFFFFF"/>
                </a:solidFill>
                <a:latin typeface="Lato"/>
                <a:ea typeface="Lato"/>
                <a:cs typeface="Lato"/>
                <a:sym typeface="Lato"/>
              </a:endParaRPr>
            </a:p>
          </p:txBody>
        </p:sp>
        <p:sp>
          <p:nvSpPr>
            <p:cNvPr id="161" name="Shape 161"/>
            <p:cNvSpPr txBox="1"/>
            <p:nvPr/>
          </p:nvSpPr>
          <p:spPr>
            <a:xfrm>
              <a:off x="4180397" y="2678680"/>
              <a:ext cx="1029000" cy="164100"/>
            </a:xfrm>
            <a:prstGeom prst="rect">
              <a:avLst/>
            </a:prstGeom>
            <a:solidFill>
              <a:srgbClr val="666666"/>
            </a:solidFill>
            <a:ln>
              <a:noFill/>
            </a:ln>
          </p:spPr>
          <p:txBody>
            <a:bodyPr anchorCtr="0" anchor="ctr" bIns="91425" lIns="91425" rIns="91425" wrap="square" tIns="91425">
              <a:noAutofit/>
            </a:bodyPr>
            <a:lstStyle/>
            <a:p>
              <a:pPr indent="0" lvl="0" marL="0" rtl="0" algn="ctr">
                <a:spcBef>
                  <a:spcPts val="0"/>
                </a:spcBef>
                <a:spcAft>
                  <a:spcPts val="0"/>
                </a:spcAft>
                <a:buNone/>
              </a:pPr>
              <a:r>
                <a:rPr lang="en-GB">
                  <a:solidFill>
                    <a:srgbClr val="FFFFFF"/>
                  </a:solidFill>
                  <a:latin typeface="Raleway"/>
                  <a:ea typeface="Raleway"/>
                  <a:cs typeface="Raleway"/>
                  <a:sym typeface="Raleway"/>
                </a:rPr>
                <a:t>Phase 5</a:t>
              </a:r>
              <a:endParaRPr>
                <a:solidFill>
                  <a:srgbClr val="FFFFFF"/>
                </a:solidFill>
                <a:latin typeface="Raleway"/>
                <a:ea typeface="Raleway"/>
                <a:cs typeface="Raleway"/>
                <a:sym typeface="Raleway"/>
              </a:endParaRPr>
            </a:p>
          </p:txBody>
        </p:sp>
      </p:grpSp>
      <p:grpSp>
        <p:nvGrpSpPr>
          <p:cNvPr id="162" name="Shape 162"/>
          <p:cNvGrpSpPr/>
          <p:nvPr/>
        </p:nvGrpSpPr>
        <p:grpSpPr>
          <a:xfrm>
            <a:off x="7936642" y="2587572"/>
            <a:ext cx="1130589" cy="1141557"/>
            <a:chOff x="4180373" y="2678680"/>
            <a:chExt cx="1029024" cy="1039007"/>
          </a:xfrm>
        </p:grpSpPr>
        <p:sp>
          <p:nvSpPr>
            <p:cNvPr id="163" name="Shape 163"/>
            <p:cNvSpPr txBox="1"/>
            <p:nvPr/>
          </p:nvSpPr>
          <p:spPr>
            <a:xfrm>
              <a:off x="4180373" y="2856387"/>
              <a:ext cx="1029000" cy="861300"/>
            </a:xfrm>
            <a:prstGeom prst="rect">
              <a:avLst/>
            </a:prstGeom>
            <a:solidFill>
              <a:srgbClr val="666666"/>
            </a:solidFill>
            <a:ln>
              <a:noFill/>
            </a:ln>
          </p:spPr>
          <p:txBody>
            <a:bodyPr anchorCtr="0" anchor="ctr" bIns="91425" lIns="91425" rIns="91425" wrap="square" tIns="91425">
              <a:noAutofit/>
            </a:bodyPr>
            <a:lstStyle/>
            <a:p>
              <a:pPr indent="0" lvl="0" marL="0" rtl="0" algn="ctr">
                <a:spcBef>
                  <a:spcPts val="0"/>
                </a:spcBef>
                <a:spcAft>
                  <a:spcPts val="0"/>
                </a:spcAft>
                <a:buNone/>
              </a:pPr>
              <a:r>
                <a:rPr lang="en-GB">
                  <a:solidFill>
                    <a:srgbClr val="FFFFFF"/>
                  </a:solidFill>
                  <a:latin typeface="Lato"/>
                  <a:ea typeface="Lato"/>
                  <a:cs typeface="Lato"/>
                  <a:sym typeface="Lato"/>
                </a:rPr>
                <a:t>Final Deploy</a:t>
              </a:r>
              <a:endParaRPr>
                <a:solidFill>
                  <a:srgbClr val="FFFFFF"/>
                </a:solidFill>
                <a:latin typeface="Lato"/>
                <a:ea typeface="Lato"/>
                <a:cs typeface="Lato"/>
                <a:sym typeface="Lato"/>
              </a:endParaRPr>
            </a:p>
          </p:txBody>
        </p:sp>
        <p:sp>
          <p:nvSpPr>
            <p:cNvPr id="164" name="Shape 164"/>
            <p:cNvSpPr txBox="1"/>
            <p:nvPr/>
          </p:nvSpPr>
          <p:spPr>
            <a:xfrm>
              <a:off x="4180397" y="2678680"/>
              <a:ext cx="1029000" cy="164100"/>
            </a:xfrm>
            <a:prstGeom prst="rect">
              <a:avLst/>
            </a:prstGeom>
            <a:solidFill>
              <a:srgbClr val="666666"/>
            </a:solidFill>
            <a:ln>
              <a:noFill/>
            </a:ln>
          </p:spPr>
          <p:txBody>
            <a:bodyPr anchorCtr="0" anchor="ctr" bIns="91425" lIns="91425" rIns="91425" wrap="square" tIns="91425">
              <a:noAutofit/>
            </a:bodyPr>
            <a:lstStyle/>
            <a:p>
              <a:pPr indent="0" lvl="0" marL="0" rtl="0" algn="ctr">
                <a:spcBef>
                  <a:spcPts val="0"/>
                </a:spcBef>
                <a:spcAft>
                  <a:spcPts val="0"/>
                </a:spcAft>
                <a:buNone/>
              </a:pPr>
              <a:r>
                <a:rPr lang="en-GB">
                  <a:solidFill>
                    <a:srgbClr val="FFFFFF"/>
                  </a:solidFill>
                  <a:latin typeface="Raleway"/>
                  <a:ea typeface="Raleway"/>
                  <a:cs typeface="Raleway"/>
                  <a:sym typeface="Raleway"/>
                </a:rPr>
                <a:t>Phase 6</a:t>
              </a:r>
              <a:endParaRPr>
                <a:solidFill>
                  <a:srgbClr val="FFFFFF"/>
                </a:solidFill>
                <a:latin typeface="Raleway"/>
                <a:ea typeface="Raleway"/>
                <a:cs typeface="Raleway"/>
                <a:sym typeface="Raleway"/>
              </a:endParaRPr>
            </a:p>
          </p:txBody>
        </p:sp>
      </p:grpSp>
      <p:sp>
        <p:nvSpPr>
          <p:cNvPr id="165" name="Shape 165"/>
          <p:cNvSpPr txBox="1"/>
          <p:nvPr/>
        </p:nvSpPr>
        <p:spPr>
          <a:xfrm>
            <a:off x="2764682" y="2365450"/>
            <a:ext cx="1130400" cy="180300"/>
          </a:xfrm>
          <a:prstGeom prst="rect">
            <a:avLst/>
          </a:prstGeom>
          <a:solidFill>
            <a:srgbClr val="B7B7B7"/>
          </a:solidFill>
          <a:ln>
            <a:noFill/>
          </a:ln>
        </p:spPr>
        <p:txBody>
          <a:bodyPr anchorCtr="0" anchor="ctr" bIns="91425" lIns="91425" rIns="91425" wrap="square" tIns="91425">
            <a:noAutofit/>
          </a:bodyPr>
          <a:lstStyle/>
          <a:p>
            <a:pPr indent="0" lvl="0" marL="0" rtl="0" algn="ctr">
              <a:spcBef>
                <a:spcPts val="0"/>
              </a:spcBef>
              <a:spcAft>
                <a:spcPts val="0"/>
              </a:spcAft>
              <a:buNone/>
            </a:pPr>
            <a:r>
              <a:rPr lang="en-GB">
                <a:solidFill>
                  <a:srgbClr val="FFFFFF"/>
                </a:solidFill>
                <a:latin typeface="Raleway"/>
                <a:ea typeface="Raleway"/>
                <a:cs typeface="Raleway"/>
                <a:sym typeface="Raleway"/>
              </a:rPr>
              <a:t>10:45 </a:t>
            </a:r>
            <a:r>
              <a:rPr lang="en-GB">
                <a:solidFill>
                  <a:srgbClr val="FFFFFF"/>
                </a:solidFill>
                <a:latin typeface="Raleway"/>
                <a:ea typeface="Raleway"/>
                <a:cs typeface="Raleway"/>
                <a:sym typeface="Raleway"/>
              </a:rPr>
              <a:t>am</a:t>
            </a:r>
            <a:endParaRPr>
              <a:solidFill>
                <a:srgbClr val="FFFFFF"/>
              </a:solidFill>
              <a:latin typeface="Raleway"/>
              <a:ea typeface="Raleway"/>
              <a:cs typeface="Raleway"/>
              <a:sym typeface="Raleway"/>
            </a:endParaRPr>
          </a:p>
        </p:txBody>
      </p:sp>
      <p:sp>
        <p:nvSpPr>
          <p:cNvPr id="166" name="Shape 166"/>
          <p:cNvSpPr txBox="1"/>
          <p:nvPr/>
        </p:nvSpPr>
        <p:spPr>
          <a:xfrm>
            <a:off x="4081521" y="2365450"/>
            <a:ext cx="1130400" cy="180300"/>
          </a:xfrm>
          <a:prstGeom prst="rect">
            <a:avLst/>
          </a:prstGeom>
          <a:solidFill>
            <a:srgbClr val="B7B7B7"/>
          </a:solidFill>
          <a:ln>
            <a:noFill/>
          </a:ln>
        </p:spPr>
        <p:txBody>
          <a:bodyPr anchorCtr="0" anchor="ctr" bIns="91425" lIns="91425" rIns="91425" wrap="square" tIns="91425">
            <a:noAutofit/>
          </a:bodyPr>
          <a:lstStyle/>
          <a:p>
            <a:pPr indent="0" lvl="0" marL="0" rtl="0" algn="ctr">
              <a:spcBef>
                <a:spcPts val="0"/>
              </a:spcBef>
              <a:spcAft>
                <a:spcPts val="0"/>
              </a:spcAft>
              <a:buNone/>
            </a:pPr>
            <a:r>
              <a:rPr lang="en-GB">
                <a:solidFill>
                  <a:srgbClr val="FFFFFF"/>
                </a:solidFill>
                <a:latin typeface="Raleway"/>
                <a:ea typeface="Raleway"/>
                <a:cs typeface="Raleway"/>
                <a:sym typeface="Raleway"/>
              </a:rPr>
              <a:t>12:00 pm</a:t>
            </a:r>
            <a:endParaRPr>
              <a:solidFill>
                <a:srgbClr val="FFFFFF"/>
              </a:solidFill>
              <a:latin typeface="Raleway"/>
              <a:ea typeface="Raleway"/>
              <a:cs typeface="Raleway"/>
              <a:sym typeface="Raleway"/>
            </a:endParaRPr>
          </a:p>
        </p:txBody>
      </p:sp>
      <p:sp>
        <p:nvSpPr>
          <p:cNvPr id="167" name="Shape 167"/>
          <p:cNvSpPr txBox="1"/>
          <p:nvPr/>
        </p:nvSpPr>
        <p:spPr>
          <a:xfrm>
            <a:off x="5398361" y="2365450"/>
            <a:ext cx="1130400" cy="180300"/>
          </a:xfrm>
          <a:prstGeom prst="rect">
            <a:avLst/>
          </a:prstGeom>
          <a:solidFill>
            <a:srgbClr val="B7B7B7"/>
          </a:solidFill>
          <a:ln>
            <a:noFill/>
          </a:ln>
        </p:spPr>
        <p:txBody>
          <a:bodyPr anchorCtr="0" anchor="ctr" bIns="91425" lIns="91425" rIns="91425" wrap="square" tIns="91425">
            <a:noAutofit/>
          </a:bodyPr>
          <a:lstStyle/>
          <a:p>
            <a:pPr indent="0" lvl="0" marL="0" rtl="0" algn="ctr">
              <a:spcBef>
                <a:spcPts val="0"/>
              </a:spcBef>
              <a:spcAft>
                <a:spcPts val="0"/>
              </a:spcAft>
              <a:buNone/>
            </a:pPr>
            <a:r>
              <a:rPr lang="en-GB">
                <a:solidFill>
                  <a:srgbClr val="FFFFFF"/>
                </a:solidFill>
                <a:latin typeface="Raleway"/>
                <a:ea typeface="Raleway"/>
                <a:cs typeface="Raleway"/>
                <a:sym typeface="Raleway"/>
              </a:rPr>
              <a:t>2:00 </a:t>
            </a:r>
            <a:r>
              <a:rPr lang="en-GB">
                <a:solidFill>
                  <a:srgbClr val="FFFFFF"/>
                </a:solidFill>
                <a:latin typeface="Raleway"/>
                <a:ea typeface="Raleway"/>
                <a:cs typeface="Raleway"/>
                <a:sym typeface="Raleway"/>
              </a:rPr>
              <a:t>pm</a:t>
            </a:r>
            <a:endParaRPr>
              <a:solidFill>
                <a:srgbClr val="FFFFFF"/>
              </a:solidFill>
              <a:latin typeface="Raleway"/>
              <a:ea typeface="Raleway"/>
              <a:cs typeface="Raleway"/>
              <a:sym typeface="Raleway"/>
            </a:endParaRPr>
          </a:p>
        </p:txBody>
      </p:sp>
      <p:sp>
        <p:nvSpPr>
          <p:cNvPr id="168" name="Shape 168"/>
          <p:cNvSpPr txBox="1"/>
          <p:nvPr/>
        </p:nvSpPr>
        <p:spPr>
          <a:xfrm>
            <a:off x="6715200" y="2365450"/>
            <a:ext cx="1130400" cy="180300"/>
          </a:xfrm>
          <a:prstGeom prst="rect">
            <a:avLst/>
          </a:prstGeom>
          <a:solidFill>
            <a:srgbClr val="B7B7B7"/>
          </a:solidFill>
          <a:ln>
            <a:noFill/>
          </a:ln>
        </p:spPr>
        <p:txBody>
          <a:bodyPr anchorCtr="0" anchor="ctr" bIns="91425" lIns="91425" rIns="91425" wrap="square" tIns="91425">
            <a:noAutofit/>
          </a:bodyPr>
          <a:lstStyle/>
          <a:p>
            <a:pPr indent="0" lvl="0" marL="0" rtl="0" algn="ctr">
              <a:spcBef>
                <a:spcPts val="0"/>
              </a:spcBef>
              <a:spcAft>
                <a:spcPts val="0"/>
              </a:spcAft>
              <a:buNone/>
            </a:pPr>
            <a:r>
              <a:rPr lang="en-GB">
                <a:solidFill>
                  <a:srgbClr val="FFFFFF"/>
                </a:solidFill>
                <a:latin typeface="Raleway"/>
                <a:ea typeface="Raleway"/>
                <a:cs typeface="Raleway"/>
                <a:sym typeface="Raleway"/>
              </a:rPr>
              <a:t>4</a:t>
            </a:r>
            <a:r>
              <a:rPr lang="en-GB">
                <a:solidFill>
                  <a:srgbClr val="FFFFFF"/>
                </a:solidFill>
                <a:latin typeface="Raleway"/>
                <a:ea typeface="Raleway"/>
                <a:cs typeface="Raleway"/>
                <a:sym typeface="Raleway"/>
              </a:rPr>
              <a:t>:00 am</a:t>
            </a:r>
            <a:endParaRPr>
              <a:solidFill>
                <a:srgbClr val="FFFFFF"/>
              </a:solidFill>
              <a:latin typeface="Raleway"/>
              <a:ea typeface="Raleway"/>
              <a:cs typeface="Raleway"/>
              <a:sym typeface="Raleway"/>
            </a:endParaRPr>
          </a:p>
        </p:txBody>
      </p:sp>
      <p:sp>
        <p:nvSpPr>
          <p:cNvPr id="169" name="Shape 169"/>
          <p:cNvSpPr txBox="1"/>
          <p:nvPr/>
        </p:nvSpPr>
        <p:spPr>
          <a:xfrm>
            <a:off x="7936524" y="2365450"/>
            <a:ext cx="1130400" cy="180300"/>
          </a:xfrm>
          <a:prstGeom prst="rect">
            <a:avLst/>
          </a:prstGeom>
          <a:solidFill>
            <a:srgbClr val="B7B7B7"/>
          </a:solidFill>
          <a:ln>
            <a:noFill/>
          </a:ln>
        </p:spPr>
        <p:txBody>
          <a:bodyPr anchorCtr="0" anchor="ctr" bIns="91425" lIns="91425" rIns="91425" wrap="square" tIns="91425">
            <a:noAutofit/>
          </a:bodyPr>
          <a:lstStyle/>
          <a:p>
            <a:pPr indent="0" lvl="0" marL="0" rtl="0" algn="ctr">
              <a:spcBef>
                <a:spcPts val="0"/>
              </a:spcBef>
              <a:spcAft>
                <a:spcPts val="0"/>
              </a:spcAft>
              <a:buNone/>
            </a:pPr>
            <a:r>
              <a:rPr lang="en-GB">
                <a:solidFill>
                  <a:srgbClr val="FFFFFF"/>
                </a:solidFill>
                <a:latin typeface="Raleway"/>
                <a:ea typeface="Raleway"/>
                <a:cs typeface="Raleway"/>
                <a:sym typeface="Raleway"/>
              </a:rPr>
              <a:t>6:00 pm</a:t>
            </a:r>
            <a:endParaRPr>
              <a:solidFill>
                <a:srgbClr val="FFFFFF"/>
              </a:solidFill>
              <a:latin typeface="Raleway"/>
              <a:ea typeface="Raleway"/>
              <a:cs typeface="Raleway"/>
              <a:sym typeface="Raleway"/>
            </a:endParaRPr>
          </a:p>
        </p:txBody>
      </p:sp>
      <p:grpSp>
        <p:nvGrpSpPr>
          <p:cNvPr id="170" name="Shape 170"/>
          <p:cNvGrpSpPr/>
          <p:nvPr/>
        </p:nvGrpSpPr>
        <p:grpSpPr>
          <a:xfrm>
            <a:off x="1495663" y="2587369"/>
            <a:ext cx="1130573" cy="1141607"/>
            <a:chOff x="4180374" y="2613285"/>
            <a:chExt cx="1029010" cy="1039052"/>
          </a:xfrm>
        </p:grpSpPr>
        <p:sp>
          <p:nvSpPr>
            <p:cNvPr id="171" name="Shape 171"/>
            <p:cNvSpPr txBox="1"/>
            <p:nvPr/>
          </p:nvSpPr>
          <p:spPr>
            <a:xfrm>
              <a:off x="4180384" y="2791037"/>
              <a:ext cx="1029000" cy="861300"/>
            </a:xfrm>
            <a:prstGeom prst="rect">
              <a:avLst/>
            </a:prstGeom>
            <a:solidFill>
              <a:srgbClr val="666666"/>
            </a:solidFill>
            <a:ln>
              <a:noFill/>
            </a:ln>
          </p:spPr>
          <p:txBody>
            <a:bodyPr anchorCtr="0" anchor="ctr" bIns="91425" lIns="91425" rIns="91425" wrap="square" tIns="91425">
              <a:noAutofit/>
            </a:bodyPr>
            <a:lstStyle/>
            <a:p>
              <a:pPr indent="0" lvl="0" marL="0" rtl="0" algn="ctr">
                <a:spcBef>
                  <a:spcPts val="0"/>
                </a:spcBef>
                <a:spcAft>
                  <a:spcPts val="0"/>
                </a:spcAft>
                <a:buNone/>
              </a:pPr>
              <a:r>
                <a:rPr lang="en-GB">
                  <a:solidFill>
                    <a:srgbClr val="FFFFFF"/>
                  </a:solidFill>
                  <a:latin typeface="Lato"/>
                  <a:ea typeface="Lato"/>
                  <a:cs typeface="Lato"/>
                  <a:sym typeface="Lato"/>
                </a:rPr>
                <a:t>Spinning Up Application Skeleton</a:t>
              </a:r>
              <a:endParaRPr>
                <a:solidFill>
                  <a:srgbClr val="FFFFFF"/>
                </a:solidFill>
                <a:latin typeface="Lato"/>
                <a:ea typeface="Lato"/>
                <a:cs typeface="Lato"/>
                <a:sym typeface="Lato"/>
              </a:endParaRPr>
            </a:p>
          </p:txBody>
        </p:sp>
        <p:sp>
          <p:nvSpPr>
            <p:cNvPr id="172" name="Shape 172"/>
            <p:cNvSpPr txBox="1"/>
            <p:nvPr/>
          </p:nvSpPr>
          <p:spPr>
            <a:xfrm>
              <a:off x="4180374" y="2613285"/>
              <a:ext cx="1029000" cy="164100"/>
            </a:xfrm>
            <a:prstGeom prst="rect">
              <a:avLst/>
            </a:prstGeom>
            <a:solidFill>
              <a:srgbClr val="666666"/>
            </a:solidFill>
            <a:ln>
              <a:noFill/>
            </a:ln>
          </p:spPr>
          <p:txBody>
            <a:bodyPr anchorCtr="0" anchor="ctr" bIns="91425" lIns="91425" rIns="91425" wrap="square" tIns="91425">
              <a:noAutofit/>
            </a:bodyPr>
            <a:lstStyle/>
            <a:p>
              <a:pPr indent="0" lvl="0" marL="0" rtl="0" algn="ctr">
                <a:spcBef>
                  <a:spcPts val="0"/>
                </a:spcBef>
                <a:spcAft>
                  <a:spcPts val="0"/>
                </a:spcAft>
                <a:buNone/>
              </a:pPr>
              <a:r>
                <a:rPr lang="en-GB">
                  <a:solidFill>
                    <a:srgbClr val="FFFFFF"/>
                  </a:solidFill>
                  <a:latin typeface="Raleway"/>
                  <a:ea typeface="Raleway"/>
                  <a:cs typeface="Raleway"/>
                  <a:sym typeface="Raleway"/>
                </a:rPr>
                <a:t>Phase 1</a:t>
              </a:r>
              <a:endParaRPr>
                <a:solidFill>
                  <a:srgbClr val="FFFFFF"/>
                </a:solidFill>
                <a:latin typeface="Raleway"/>
                <a:ea typeface="Raleway"/>
                <a:cs typeface="Raleway"/>
                <a:sym typeface="Raleway"/>
              </a:endParaRPr>
            </a:p>
          </p:txBody>
        </p:sp>
      </p:grpSp>
      <p:sp>
        <p:nvSpPr>
          <p:cNvPr id="173" name="Shape 173"/>
          <p:cNvSpPr txBox="1"/>
          <p:nvPr/>
        </p:nvSpPr>
        <p:spPr>
          <a:xfrm>
            <a:off x="1495757" y="2365450"/>
            <a:ext cx="1130400" cy="180300"/>
          </a:xfrm>
          <a:prstGeom prst="rect">
            <a:avLst/>
          </a:prstGeom>
          <a:solidFill>
            <a:srgbClr val="B7B7B7"/>
          </a:solidFill>
          <a:ln>
            <a:noFill/>
          </a:ln>
        </p:spPr>
        <p:txBody>
          <a:bodyPr anchorCtr="0" anchor="ctr" bIns="91425" lIns="91425" rIns="91425" wrap="square" tIns="91425">
            <a:noAutofit/>
          </a:bodyPr>
          <a:lstStyle/>
          <a:p>
            <a:pPr indent="0" lvl="0" marL="0" rtl="0" algn="ctr">
              <a:spcBef>
                <a:spcPts val="0"/>
              </a:spcBef>
              <a:spcAft>
                <a:spcPts val="0"/>
              </a:spcAft>
              <a:buNone/>
            </a:pPr>
            <a:r>
              <a:rPr lang="en-GB">
                <a:solidFill>
                  <a:srgbClr val="FFFFFF"/>
                </a:solidFill>
                <a:latin typeface="Raleway"/>
                <a:ea typeface="Raleway"/>
                <a:cs typeface="Raleway"/>
                <a:sym typeface="Raleway"/>
              </a:rPr>
              <a:t>9:15 am</a:t>
            </a:r>
            <a:endParaRPr>
              <a:solidFill>
                <a:srgbClr val="FFFFFF"/>
              </a:solidFill>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